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9" r:id="rId3"/>
    <p:sldId id="257" r:id="rId4"/>
    <p:sldId id="280" r:id="rId5"/>
    <p:sldId id="279" r:id="rId6"/>
    <p:sldId id="258"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74" r:id="rId20"/>
    <p:sldId id="273" r:id="rId21"/>
    <p:sldId id="275" r:id="rId22"/>
    <p:sldId id="278"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上村 甜" initials="上村" lastIdx="1" clrIdx="0">
    <p:extLst>
      <p:ext uri="{19B8F6BF-5375-455C-9EA6-DF929625EA0E}">
        <p15:presenceInfo xmlns:p15="http://schemas.microsoft.com/office/powerpoint/2012/main" userId="8e6c7dda54d086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34" autoAdjust="0"/>
  </p:normalViewPr>
  <p:slideViewPr>
    <p:cSldViewPr snapToGrid="0">
      <p:cViewPr varScale="1">
        <p:scale>
          <a:sx n="63" d="100"/>
          <a:sy n="63" d="100"/>
        </p:scale>
        <p:origin x="14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8EB52-37BA-4ECD-B415-BECEF3BBFF7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0032C859-1D62-4268-9EED-90A4F681A31F}">
      <dgm:prSet phldrT="[文本]"/>
      <dgm:spPr/>
      <dgm:t>
        <a:bodyPr/>
        <a:lstStyle/>
        <a:p>
          <a:r>
            <a:rPr lang="en-US" altLang="zh-CN" dirty="0"/>
            <a:t>1</a:t>
          </a:r>
          <a:endParaRPr lang="zh-CN" altLang="en-US" dirty="0"/>
        </a:p>
      </dgm:t>
    </dgm:pt>
    <dgm:pt modelId="{9A92F648-9CBD-4098-9FA6-A85D5F3589C0}" type="parTrans" cxnId="{13EF8810-C587-44B9-B9DC-3B7C669D95A4}">
      <dgm:prSet/>
      <dgm:spPr/>
      <dgm:t>
        <a:bodyPr/>
        <a:lstStyle/>
        <a:p>
          <a:endParaRPr lang="zh-CN" altLang="en-US"/>
        </a:p>
      </dgm:t>
    </dgm:pt>
    <dgm:pt modelId="{85C36D17-F34C-41E5-AB24-0FC3D6AEA6B6}" type="sibTrans" cxnId="{13EF8810-C587-44B9-B9DC-3B7C669D95A4}">
      <dgm:prSet/>
      <dgm:spPr/>
      <dgm:t>
        <a:bodyPr/>
        <a:lstStyle/>
        <a:p>
          <a:endParaRPr lang="zh-CN" altLang="en-US"/>
        </a:p>
      </dgm:t>
    </dgm:pt>
    <dgm:pt modelId="{C31840B5-0C42-4502-A77D-08581844130F}">
      <dgm:prSet phldrT="[文本]"/>
      <dgm:spPr/>
      <dgm:t>
        <a:bodyPr/>
        <a:lstStyle/>
        <a:p>
          <a:r>
            <a:rPr lang="zh-CN" altLang="en-US" dirty="0"/>
            <a:t>算法流程</a:t>
          </a:r>
        </a:p>
      </dgm:t>
    </dgm:pt>
    <dgm:pt modelId="{42D4F8A7-6A33-4350-846A-3B9B3E3A0AAA}" type="parTrans" cxnId="{1FF95928-256D-4637-82D1-F11090170F3B}">
      <dgm:prSet/>
      <dgm:spPr/>
      <dgm:t>
        <a:bodyPr/>
        <a:lstStyle/>
        <a:p>
          <a:endParaRPr lang="zh-CN" altLang="en-US"/>
        </a:p>
      </dgm:t>
    </dgm:pt>
    <dgm:pt modelId="{E904F4DA-0243-4CCD-A1D1-8B80DA6E0B96}" type="sibTrans" cxnId="{1FF95928-256D-4637-82D1-F11090170F3B}">
      <dgm:prSet/>
      <dgm:spPr/>
      <dgm:t>
        <a:bodyPr/>
        <a:lstStyle/>
        <a:p>
          <a:endParaRPr lang="zh-CN" altLang="en-US"/>
        </a:p>
      </dgm:t>
    </dgm:pt>
    <dgm:pt modelId="{A43F1FB6-99A2-4149-8336-BD29FDBABC41}">
      <dgm:prSet phldrT="[文本]"/>
      <dgm:spPr/>
      <dgm:t>
        <a:bodyPr/>
        <a:lstStyle/>
        <a:p>
          <a:r>
            <a:rPr lang="en-US" altLang="zh-CN" dirty="0"/>
            <a:t>2</a:t>
          </a:r>
          <a:endParaRPr lang="zh-CN" altLang="en-US" dirty="0"/>
        </a:p>
      </dgm:t>
    </dgm:pt>
    <dgm:pt modelId="{CEFCCEF7-0044-473B-A0C9-2214FAD28036}" type="parTrans" cxnId="{D4BDFA4C-3137-452E-A70A-9468EE379497}">
      <dgm:prSet/>
      <dgm:spPr/>
      <dgm:t>
        <a:bodyPr/>
        <a:lstStyle/>
        <a:p>
          <a:endParaRPr lang="zh-CN" altLang="en-US"/>
        </a:p>
      </dgm:t>
    </dgm:pt>
    <dgm:pt modelId="{6D3BF30C-EEE4-48BB-99D5-123D6F59F85B}" type="sibTrans" cxnId="{D4BDFA4C-3137-452E-A70A-9468EE379497}">
      <dgm:prSet/>
      <dgm:spPr/>
      <dgm:t>
        <a:bodyPr/>
        <a:lstStyle/>
        <a:p>
          <a:endParaRPr lang="zh-CN" altLang="en-US"/>
        </a:p>
      </dgm:t>
    </dgm:pt>
    <dgm:pt modelId="{F615AB64-24A6-484A-BD22-D417AD3BAC0C}">
      <dgm:prSet phldrT="[文本]"/>
      <dgm:spPr/>
      <dgm:t>
        <a:bodyPr/>
        <a:lstStyle/>
        <a:p>
          <a:r>
            <a:rPr lang="zh-CN" altLang="en-US" dirty="0"/>
            <a:t>效果展示</a:t>
          </a:r>
        </a:p>
      </dgm:t>
    </dgm:pt>
    <dgm:pt modelId="{5428337A-2D9E-4EB0-89CA-C03A5489DF92}" type="parTrans" cxnId="{8056F9B3-7982-423F-AA00-63E278B6CC15}">
      <dgm:prSet/>
      <dgm:spPr/>
      <dgm:t>
        <a:bodyPr/>
        <a:lstStyle/>
        <a:p>
          <a:endParaRPr lang="zh-CN" altLang="en-US"/>
        </a:p>
      </dgm:t>
    </dgm:pt>
    <dgm:pt modelId="{AE36709B-1A7A-45D2-B128-CD76F76129A3}" type="sibTrans" cxnId="{8056F9B3-7982-423F-AA00-63E278B6CC15}">
      <dgm:prSet/>
      <dgm:spPr/>
      <dgm:t>
        <a:bodyPr/>
        <a:lstStyle/>
        <a:p>
          <a:endParaRPr lang="zh-CN" altLang="en-US"/>
        </a:p>
      </dgm:t>
    </dgm:pt>
    <dgm:pt modelId="{5F10B36B-FB76-446B-8A8A-E1977B768667}">
      <dgm:prSet phldrT="[文本]"/>
      <dgm:spPr/>
      <dgm:t>
        <a:bodyPr/>
        <a:lstStyle/>
        <a:p>
          <a:r>
            <a:rPr lang="en-US" altLang="zh-CN" dirty="0"/>
            <a:t>3</a:t>
          </a:r>
          <a:endParaRPr lang="zh-CN" altLang="en-US" dirty="0"/>
        </a:p>
      </dgm:t>
    </dgm:pt>
    <dgm:pt modelId="{E08D0926-4E08-4A82-A022-290A114122AC}" type="parTrans" cxnId="{6EFACB7E-D04F-4E5A-803E-C404D5D34B78}">
      <dgm:prSet/>
      <dgm:spPr/>
      <dgm:t>
        <a:bodyPr/>
        <a:lstStyle/>
        <a:p>
          <a:endParaRPr lang="zh-CN" altLang="en-US"/>
        </a:p>
      </dgm:t>
    </dgm:pt>
    <dgm:pt modelId="{AA88CD80-9822-4ABF-A518-D67B4F2857F4}" type="sibTrans" cxnId="{6EFACB7E-D04F-4E5A-803E-C404D5D34B78}">
      <dgm:prSet/>
      <dgm:spPr/>
      <dgm:t>
        <a:bodyPr/>
        <a:lstStyle/>
        <a:p>
          <a:endParaRPr lang="zh-CN" altLang="en-US"/>
        </a:p>
      </dgm:t>
    </dgm:pt>
    <dgm:pt modelId="{5F17A257-A25D-45F4-BC5B-D91099A400A3}">
      <dgm:prSet phldrT="[文本]"/>
      <dgm:spPr/>
      <dgm:t>
        <a:bodyPr/>
        <a:lstStyle/>
        <a:p>
          <a:r>
            <a:rPr lang="zh-CN" altLang="en-US" dirty="0"/>
            <a:t>总结</a:t>
          </a:r>
        </a:p>
      </dgm:t>
    </dgm:pt>
    <dgm:pt modelId="{AA142B2F-86E9-48B3-99DE-B6580854536D}" type="parTrans" cxnId="{25C85964-6C3E-4500-8CE7-48453FFC38C3}">
      <dgm:prSet/>
      <dgm:spPr/>
      <dgm:t>
        <a:bodyPr/>
        <a:lstStyle/>
        <a:p>
          <a:endParaRPr lang="zh-CN" altLang="en-US"/>
        </a:p>
      </dgm:t>
    </dgm:pt>
    <dgm:pt modelId="{01EBBB36-0667-44AD-95A0-ADB62D4414D0}" type="sibTrans" cxnId="{25C85964-6C3E-4500-8CE7-48453FFC38C3}">
      <dgm:prSet/>
      <dgm:spPr/>
      <dgm:t>
        <a:bodyPr/>
        <a:lstStyle/>
        <a:p>
          <a:endParaRPr lang="zh-CN" altLang="en-US"/>
        </a:p>
      </dgm:t>
    </dgm:pt>
    <dgm:pt modelId="{3594B9EB-A729-472A-B077-5DA9C6ADEE54}" type="pres">
      <dgm:prSet presAssocID="{3098EB52-37BA-4ECD-B415-BECEF3BBFF7B}" presName="Name0" presStyleCnt="0">
        <dgm:presLayoutVars>
          <dgm:dir/>
          <dgm:animLvl val="lvl"/>
          <dgm:resizeHandles/>
        </dgm:presLayoutVars>
      </dgm:prSet>
      <dgm:spPr/>
    </dgm:pt>
    <dgm:pt modelId="{2766BD73-8F64-4531-8737-F6C9F3DC7A44}" type="pres">
      <dgm:prSet presAssocID="{0032C859-1D62-4268-9EED-90A4F681A31F}" presName="linNode" presStyleCnt="0"/>
      <dgm:spPr/>
    </dgm:pt>
    <dgm:pt modelId="{5BAA548D-943D-49C4-961F-682E88F7EA10}" type="pres">
      <dgm:prSet presAssocID="{0032C859-1D62-4268-9EED-90A4F681A31F}" presName="parentShp" presStyleLbl="node1" presStyleIdx="0" presStyleCnt="3">
        <dgm:presLayoutVars>
          <dgm:bulletEnabled val="1"/>
        </dgm:presLayoutVars>
      </dgm:prSet>
      <dgm:spPr/>
    </dgm:pt>
    <dgm:pt modelId="{6F7BBD94-4C26-4BC0-B07F-58FF6C0FED15}" type="pres">
      <dgm:prSet presAssocID="{0032C859-1D62-4268-9EED-90A4F681A31F}" presName="childShp" presStyleLbl="bgAccFollowNode1" presStyleIdx="0" presStyleCnt="3">
        <dgm:presLayoutVars>
          <dgm:bulletEnabled val="1"/>
        </dgm:presLayoutVars>
      </dgm:prSet>
      <dgm:spPr/>
    </dgm:pt>
    <dgm:pt modelId="{9145A73A-9118-48A5-B29D-EA79C0C04017}" type="pres">
      <dgm:prSet presAssocID="{85C36D17-F34C-41E5-AB24-0FC3D6AEA6B6}" presName="spacing" presStyleCnt="0"/>
      <dgm:spPr/>
    </dgm:pt>
    <dgm:pt modelId="{000E968A-BCE9-43BE-941D-035D303FB6E6}" type="pres">
      <dgm:prSet presAssocID="{A43F1FB6-99A2-4149-8336-BD29FDBABC41}" presName="linNode" presStyleCnt="0"/>
      <dgm:spPr/>
    </dgm:pt>
    <dgm:pt modelId="{7649C722-9D3E-4382-A706-46451BED336F}" type="pres">
      <dgm:prSet presAssocID="{A43F1FB6-99A2-4149-8336-BD29FDBABC41}" presName="parentShp" presStyleLbl="node1" presStyleIdx="1" presStyleCnt="3">
        <dgm:presLayoutVars>
          <dgm:bulletEnabled val="1"/>
        </dgm:presLayoutVars>
      </dgm:prSet>
      <dgm:spPr/>
    </dgm:pt>
    <dgm:pt modelId="{6782A45B-DE3D-4E92-8FE2-5F9988E5054E}" type="pres">
      <dgm:prSet presAssocID="{A43F1FB6-99A2-4149-8336-BD29FDBABC41}" presName="childShp" presStyleLbl="bgAccFollowNode1" presStyleIdx="1" presStyleCnt="3">
        <dgm:presLayoutVars>
          <dgm:bulletEnabled val="1"/>
        </dgm:presLayoutVars>
      </dgm:prSet>
      <dgm:spPr/>
    </dgm:pt>
    <dgm:pt modelId="{72D145DC-90C9-46B4-AF1B-B80476959845}" type="pres">
      <dgm:prSet presAssocID="{6D3BF30C-EEE4-48BB-99D5-123D6F59F85B}" presName="spacing" presStyleCnt="0"/>
      <dgm:spPr/>
    </dgm:pt>
    <dgm:pt modelId="{B39B3435-623D-4B4A-AA4F-B6F7D71451A3}" type="pres">
      <dgm:prSet presAssocID="{5F10B36B-FB76-446B-8A8A-E1977B768667}" presName="linNode" presStyleCnt="0"/>
      <dgm:spPr/>
    </dgm:pt>
    <dgm:pt modelId="{67073AEA-C401-4524-96EB-01032C2036B2}" type="pres">
      <dgm:prSet presAssocID="{5F10B36B-FB76-446B-8A8A-E1977B768667}" presName="parentShp" presStyleLbl="node1" presStyleIdx="2" presStyleCnt="3">
        <dgm:presLayoutVars>
          <dgm:bulletEnabled val="1"/>
        </dgm:presLayoutVars>
      </dgm:prSet>
      <dgm:spPr/>
    </dgm:pt>
    <dgm:pt modelId="{3216C605-4C8F-4EA5-81BB-ADC6C5D01172}" type="pres">
      <dgm:prSet presAssocID="{5F10B36B-FB76-446B-8A8A-E1977B768667}" presName="childShp" presStyleLbl="bgAccFollowNode1" presStyleIdx="2" presStyleCnt="3">
        <dgm:presLayoutVars>
          <dgm:bulletEnabled val="1"/>
        </dgm:presLayoutVars>
      </dgm:prSet>
      <dgm:spPr/>
    </dgm:pt>
  </dgm:ptLst>
  <dgm:cxnLst>
    <dgm:cxn modelId="{D31D4310-1E29-49FD-9A14-EDD30A2BF2D1}" type="presOf" srcId="{3098EB52-37BA-4ECD-B415-BECEF3BBFF7B}" destId="{3594B9EB-A729-472A-B077-5DA9C6ADEE54}" srcOrd="0" destOrd="0" presId="urn:microsoft.com/office/officeart/2005/8/layout/vList6"/>
    <dgm:cxn modelId="{13EF8810-C587-44B9-B9DC-3B7C669D95A4}" srcId="{3098EB52-37BA-4ECD-B415-BECEF3BBFF7B}" destId="{0032C859-1D62-4268-9EED-90A4F681A31F}" srcOrd="0" destOrd="0" parTransId="{9A92F648-9CBD-4098-9FA6-A85D5F3589C0}" sibTransId="{85C36D17-F34C-41E5-AB24-0FC3D6AEA6B6}"/>
    <dgm:cxn modelId="{1FF95928-256D-4637-82D1-F11090170F3B}" srcId="{0032C859-1D62-4268-9EED-90A4F681A31F}" destId="{C31840B5-0C42-4502-A77D-08581844130F}" srcOrd="0" destOrd="0" parTransId="{42D4F8A7-6A33-4350-846A-3B9B3E3A0AAA}" sibTransId="{E904F4DA-0243-4CCD-A1D1-8B80DA6E0B96}"/>
    <dgm:cxn modelId="{BE26B85B-3713-4372-ABC0-85CEC66E19C9}" type="presOf" srcId="{A43F1FB6-99A2-4149-8336-BD29FDBABC41}" destId="{7649C722-9D3E-4382-A706-46451BED336F}" srcOrd="0" destOrd="0" presId="urn:microsoft.com/office/officeart/2005/8/layout/vList6"/>
    <dgm:cxn modelId="{25C85964-6C3E-4500-8CE7-48453FFC38C3}" srcId="{5F10B36B-FB76-446B-8A8A-E1977B768667}" destId="{5F17A257-A25D-45F4-BC5B-D91099A400A3}" srcOrd="0" destOrd="0" parTransId="{AA142B2F-86E9-48B3-99DE-B6580854536D}" sibTransId="{01EBBB36-0667-44AD-95A0-ADB62D4414D0}"/>
    <dgm:cxn modelId="{D4BDFA4C-3137-452E-A70A-9468EE379497}" srcId="{3098EB52-37BA-4ECD-B415-BECEF3BBFF7B}" destId="{A43F1FB6-99A2-4149-8336-BD29FDBABC41}" srcOrd="1" destOrd="0" parTransId="{CEFCCEF7-0044-473B-A0C9-2214FAD28036}" sibTransId="{6D3BF30C-EEE4-48BB-99D5-123D6F59F85B}"/>
    <dgm:cxn modelId="{BDC9C374-D013-485E-AADC-A4FD83ECFFF5}" type="presOf" srcId="{F615AB64-24A6-484A-BD22-D417AD3BAC0C}" destId="{6782A45B-DE3D-4E92-8FE2-5F9988E5054E}" srcOrd="0" destOrd="0" presId="urn:microsoft.com/office/officeart/2005/8/layout/vList6"/>
    <dgm:cxn modelId="{61FC1B7B-C8E2-4433-86C2-8C2EF4F8BF10}" type="presOf" srcId="{5F17A257-A25D-45F4-BC5B-D91099A400A3}" destId="{3216C605-4C8F-4EA5-81BB-ADC6C5D01172}" srcOrd="0" destOrd="0" presId="urn:microsoft.com/office/officeart/2005/8/layout/vList6"/>
    <dgm:cxn modelId="{6EFACB7E-D04F-4E5A-803E-C404D5D34B78}" srcId="{3098EB52-37BA-4ECD-B415-BECEF3BBFF7B}" destId="{5F10B36B-FB76-446B-8A8A-E1977B768667}" srcOrd="2" destOrd="0" parTransId="{E08D0926-4E08-4A82-A022-290A114122AC}" sibTransId="{AA88CD80-9822-4ABF-A518-D67B4F2857F4}"/>
    <dgm:cxn modelId="{4AFFBA8A-69AE-422B-AFCD-A3492C90EC6A}" type="presOf" srcId="{C31840B5-0C42-4502-A77D-08581844130F}" destId="{6F7BBD94-4C26-4BC0-B07F-58FF6C0FED15}" srcOrd="0" destOrd="0" presId="urn:microsoft.com/office/officeart/2005/8/layout/vList6"/>
    <dgm:cxn modelId="{55301B8E-0E84-4FBE-9C57-98C0737E9722}" type="presOf" srcId="{5F10B36B-FB76-446B-8A8A-E1977B768667}" destId="{67073AEA-C401-4524-96EB-01032C2036B2}" srcOrd="0" destOrd="0" presId="urn:microsoft.com/office/officeart/2005/8/layout/vList6"/>
    <dgm:cxn modelId="{8056F9B3-7982-423F-AA00-63E278B6CC15}" srcId="{A43F1FB6-99A2-4149-8336-BD29FDBABC41}" destId="{F615AB64-24A6-484A-BD22-D417AD3BAC0C}" srcOrd="0" destOrd="0" parTransId="{5428337A-2D9E-4EB0-89CA-C03A5489DF92}" sibTransId="{AE36709B-1A7A-45D2-B128-CD76F76129A3}"/>
    <dgm:cxn modelId="{00DF3DFB-3021-4D48-BE3F-DDD7F8CD2A08}" type="presOf" srcId="{0032C859-1D62-4268-9EED-90A4F681A31F}" destId="{5BAA548D-943D-49C4-961F-682E88F7EA10}" srcOrd="0" destOrd="0" presId="urn:microsoft.com/office/officeart/2005/8/layout/vList6"/>
    <dgm:cxn modelId="{F6AA0330-6FB9-4F79-B2DA-F8598A454589}" type="presParOf" srcId="{3594B9EB-A729-472A-B077-5DA9C6ADEE54}" destId="{2766BD73-8F64-4531-8737-F6C9F3DC7A44}" srcOrd="0" destOrd="0" presId="urn:microsoft.com/office/officeart/2005/8/layout/vList6"/>
    <dgm:cxn modelId="{6C1B99F7-CC51-4E0C-8610-FE9B75EF4910}" type="presParOf" srcId="{2766BD73-8F64-4531-8737-F6C9F3DC7A44}" destId="{5BAA548D-943D-49C4-961F-682E88F7EA10}" srcOrd="0" destOrd="0" presId="urn:microsoft.com/office/officeart/2005/8/layout/vList6"/>
    <dgm:cxn modelId="{2564CCCF-74AE-4C8A-AA70-6A4E47D552C0}" type="presParOf" srcId="{2766BD73-8F64-4531-8737-F6C9F3DC7A44}" destId="{6F7BBD94-4C26-4BC0-B07F-58FF6C0FED15}" srcOrd="1" destOrd="0" presId="urn:microsoft.com/office/officeart/2005/8/layout/vList6"/>
    <dgm:cxn modelId="{C387075B-4A35-4C28-8C6E-A6CA5DCCD1C3}" type="presParOf" srcId="{3594B9EB-A729-472A-B077-5DA9C6ADEE54}" destId="{9145A73A-9118-48A5-B29D-EA79C0C04017}" srcOrd="1" destOrd="0" presId="urn:microsoft.com/office/officeart/2005/8/layout/vList6"/>
    <dgm:cxn modelId="{67ECF786-CAEA-4A85-8D3E-D9138604F262}" type="presParOf" srcId="{3594B9EB-A729-472A-B077-5DA9C6ADEE54}" destId="{000E968A-BCE9-43BE-941D-035D303FB6E6}" srcOrd="2" destOrd="0" presId="urn:microsoft.com/office/officeart/2005/8/layout/vList6"/>
    <dgm:cxn modelId="{61AEC0CC-4BC3-4A92-AC82-D2C33AA52555}" type="presParOf" srcId="{000E968A-BCE9-43BE-941D-035D303FB6E6}" destId="{7649C722-9D3E-4382-A706-46451BED336F}" srcOrd="0" destOrd="0" presId="urn:microsoft.com/office/officeart/2005/8/layout/vList6"/>
    <dgm:cxn modelId="{4606538F-1E9F-449F-9D44-E787EA342AD6}" type="presParOf" srcId="{000E968A-BCE9-43BE-941D-035D303FB6E6}" destId="{6782A45B-DE3D-4E92-8FE2-5F9988E5054E}" srcOrd="1" destOrd="0" presId="urn:microsoft.com/office/officeart/2005/8/layout/vList6"/>
    <dgm:cxn modelId="{B0D072D6-A230-469D-AAAF-BA01F78ABB1A}" type="presParOf" srcId="{3594B9EB-A729-472A-B077-5DA9C6ADEE54}" destId="{72D145DC-90C9-46B4-AF1B-B80476959845}" srcOrd="3" destOrd="0" presId="urn:microsoft.com/office/officeart/2005/8/layout/vList6"/>
    <dgm:cxn modelId="{0CD1D1EA-BB7B-4041-A04D-0F638D3697E0}" type="presParOf" srcId="{3594B9EB-A729-472A-B077-5DA9C6ADEE54}" destId="{B39B3435-623D-4B4A-AA4F-B6F7D71451A3}" srcOrd="4" destOrd="0" presId="urn:microsoft.com/office/officeart/2005/8/layout/vList6"/>
    <dgm:cxn modelId="{5B9C1F83-F431-4CA0-A845-132ADE1C2A32}" type="presParOf" srcId="{B39B3435-623D-4B4A-AA4F-B6F7D71451A3}" destId="{67073AEA-C401-4524-96EB-01032C2036B2}" srcOrd="0" destOrd="0" presId="urn:microsoft.com/office/officeart/2005/8/layout/vList6"/>
    <dgm:cxn modelId="{1CA008B2-31C9-48FC-B7C8-B0197E491C7A}" type="presParOf" srcId="{B39B3435-623D-4B4A-AA4F-B6F7D71451A3}" destId="{3216C605-4C8F-4EA5-81BB-ADC6C5D0117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3BE54D-DB34-41EF-8912-663417EAE69F}" type="doc">
      <dgm:prSet loTypeId="urn:microsoft.com/office/officeart/2005/8/layout/process1" loCatId="process" qsTypeId="urn:microsoft.com/office/officeart/2005/8/quickstyle/simple1" qsCatId="simple" csTypeId="urn:microsoft.com/office/officeart/2005/8/colors/accent1_2" csCatId="accent1" phldr="1"/>
      <dgm:spPr/>
    </dgm:pt>
    <dgm:pt modelId="{DC8BE328-740C-41EC-993C-55B68E909948}">
      <dgm:prSet phldrT="[文本]"/>
      <dgm:spPr/>
      <dgm:t>
        <a:bodyPr/>
        <a:lstStyle/>
        <a:p>
          <a:r>
            <a:rPr lang="zh-CN" altLang="en-US" dirty="0"/>
            <a:t>构建尺度空间</a:t>
          </a:r>
        </a:p>
      </dgm:t>
    </dgm:pt>
    <dgm:pt modelId="{CF3B1EB1-7342-4A52-8547-3812F40A3758}" type="parTrans" cxnId="{36295DD4-E84E-49AC-AF93-9028CE11C6A2}">
      <dgm:prSet/>
      <dgm:spPr/>
      <dgm:t>
        <a:bodyPr/>
        <a:lstStyle/>
        <a:p>
          <a:endParaRPr lang="zh-CN" altLang="en-US"/>
        </a:p>
      </dgm:t>
    </dgm:pt>
    <dgm:pt modelId="{EBC4E91C-81EF-4AEC-9B6B-B1B966523116}" type="sibTrans" cxnId="{36295DD4-E84E-49AC-AF93-9028CE11C6A2}">
      <dgm:prSet/>
      <dgm:spPr/>
      <dgm:t>
        <a:bodyPr/>
        <a:lstStyle/>
        <a:p>
          <a:endParaRPr lang="zh-CN" altLang="en-US"/>
        </a:p>
      </dgm:t>
    </dgm:pt>
    <dgm:pt modelId="{2D66887D-AF9B-4688-AFAA-B5C46C08768E}">
      <dgm:prSet phldrT="[文本]"/>
      <dgm:spPr/>
      <dgm:t>
        <a:bodyPr/>
        <a:lstStyle/>
        <a:p>
          <a:r>
            <a:rPr lang="zh-CN" altLang="en-US" dirty="0"/>
            <a:t>寻找特征点</a:t>
          </a:r>
        </a:p>
      </dgm:t>
    </dgm:pt>
    <dgm:pt modelId="{C44A7D84-F99C-45BC-B871-0EDBC6F31A7C}" type="parTrans" cxnId="{4436C310-126E-4B42-8332-E69AD8865609}">
      <dgm:prSet/>
      <dgm:spPr/>
      <dgm:t>
        <a:bodyPr/>
        <a:lstStyle/>
        <a:p>
          <a:endParaRPr lang="zh-CN" altLang="en-US"/>
        </a:p>
      </dgm:t>
    </dgm:pt>
    <dgm:pt modelId="{34039F2A-1827-48B3-A6CF-87E5C6AF6A6B}" type="sibTrans" cxnId="{4436C310-126E-4B42-8332-E69AD8865609}">
      <dgm:prSet/>
      <dgm:spPr/>
      <dgm:t>
        <a:bodyPr/>
        <a:lstStyle/>
        <a:p>
          <a:endParaRPr lang="zh-CN" altLang="en-US"/>
        </a:p>
      </dgm:t>
    </dgm:pt>
    <dgm:pt modelId="{9DBF2504-6258-4788-A185-FA5673276577}">
      <dgm:prSet phldrT="[文本]"/>
      <dgm:spPr/>
      <dgm:t>
        <a:bodyPr/>
        <a:lstStyle/>
        <a:p>
          <a:r>
            <a:rPr lang="zh-CN" altLang="en-US" dirty="0"/>
            <a:t>建立特征点描述符</a:t>
          </a:r>
        </a:p>
      </dgm:t>
    </dgm:pt>
    <dgm:pt modelId="{0713B842-AE53-41E5-8C98-305D175EB210}" type="parTrans" cxnId="{32940A11-BAE8-4449-A4F3-B6D720BBEC99}">
      <dgm:prSet/>
      <dgm:spPr/>
      <dgm:t>
        <a:bodyPr/>
        <a:lstStyle/>
        <a:p>
          <a:endParaRPr lang="zh-CN" altLang="en-US"/>
        </a:p>
      </dgm:t>
    </dgm:pt>
    <dgm:pt modelId="{E06FADE0-2AD7-453A-A216-CA1178E3E54E}" type="sibTrans" cxnId="{32940A11-BAE8-4449-A4F3-B6D720BBEC99}">
      <dgm:prSet/>
      <dgm:spPr/>
      <dgm:t>
        <a:bodyPr/>
        <a:lstStyle/>
        <a:p>
          <a:endParaRPr lang="zh-CN" altLang="en-US"/>
        </a:p>
      </dgm:t>
    </dgm:pt>
    <dgm:pt modelId="{C831ABD9-148E-4E93-8FB5-A55A51EAEE6E}" type="pres">
      <dgm:prSet presAssocID="{0D3BE54D-DB34-41EF-8912-663417EAE69F}" presName="Name0" presStyleCnt="0">
        <dgm:presLayoutVars>
          <dgm:dir/>
          <dgm:resizeHandles val="exact"/>
        </dgm:presLayoutVars>
      </dgm:prSet>
      <dgm:spPr/>
    </dgm:pt>
    <dgm:pt modelId="{84691F1F-24A5-4029-BB77-47B62A6D90FE}" type="pres">
      <dgm:prSet presAssocID="{DC8BE328-740C-41EC-993C-55B68E909948}" presName="node" presStyleLbl="node1" presStyleIdx="0" presStyleCnt="3">
        <dgm:presLayoutVars>
          <dgm:bulletEnabled val="1"/>
        </dgm:presLayoutVars>
      </dgm:prSet>
      <dgm:spPr/>
    </dgm:pt>
    <dgm:pt modelId="{2C55D916-DDA9-44B4-BDFE-98270D9A3C85}" type="pres">
      <dgm:prSet presAssocID="{EBC4E91C-81EF-4AEC-9B6B-B1B966523116}" presName="sibTrans" presStyleLbl="sibTrans2D1" presStyleIdx="0" presStyleCnt="2"/>
      <dgm:spPr/>
    </dgm:pt>
    <dgm:pt modelId="{05F777FB-433A-4CC1-9FA2-C74B2D61DE8C}" type="pres">
      <dgm:prSet presAssocID="{EBC4E91C-81EF-4AEC-9B6B-B1B966523116}" presName="connectorText" presStyleLbl="sibTrans2D1" presStyleIdx="0" presStyleCnt="2"/>
      <dgm:spPr/>
    </dgm:pt>
    <dgm:pt modelId="{7696690C-CD5F-4745-8BBD-36A5CEF0A9CC}" type="pres">
      <dgm:prSet presAssocID="{2D66887D-AF9B-4688-AFAA-B5C46C08768E}" presName="node" presStyleLbl="node1" presStyleIdx="1" presStyleCnt="3">
        <dgm:presLayoutVars>
          <dgm:bulletEnabled val="1"/>
        </dgm:presLayoutVars>
      </dgm:prSet>
      <dgm:spPr/>
    </dgm:pt>
    <dgm:pt modelId="{29B858DE-EC55-4FD8-868D-9B16D41737BE}" type="pres">
      <dgm:prSet presAssocID="{34039F2A-1827-48B3-A6CF-87E5C6AF6A6B}" presName="sibTrans" presStyleLbl="sibTrans2D1" presStyleIdx="1" presStyleCnt="2"/>
      <dgm:spPr/>
    </dgm:pt>
    <dgm:pt modelId="{14DE409A-F527-4347-B7D2-B5C3C48F6E9B}" type="pres">
      <dgm:prSet presAssocID="{34039F2A-1827-48B3-A6CF-87E5C6AF6A6B}" presName="connectorText" presStyleLbl="sibTrans2D1" presStyleIdx="1" presStyleCnt="2"/>
      <dgm:spPr/>
    </dgm:pt>
    <dgm:pt modelId="{101631EE-F9FF-4FCA-8C80-C8DCEF1E0941}" type="pres">
      <dgm:prSet presAssocID="{9DBF2504-6258-4788-A185-FA5673276577}" presName="node" presStyleLbl="node1" presStyleIdx="2" presStyleCnt="3">
        <dgm:presLayoutVars>
          <dgm:bulletEnabled val="1"/>
        </dgm:presLayoutVars>
      </dgm:prSet>
      <dgm:spPr/>
    </dgm:pt>
  </dgm:ptLst>
  <dgm:cxnLst>
    <dgm:cxn modelId="{4436C310-126E-4B42-8332-E69AD8865609}" srcId="{0D3BE54D-DB34-41EF-8912-663417EAE69F}" destId="{2D66887D-AF9B-4688-AFAA-B5C46C08768E}" srcOrd="1" destOrd="0" parTransId="{C44A7D84-F99C-45BC-B871-0EDBC6F31A7C}" sibTransId="{34039F2A-1827-48B3-A6CF-87E5C6AF6A6B}"/>
    <dgm:cxn modelId="{32940A11-BAE8-4449-A4F3-B6D720BBEC99}" srcId="{0D3BE54D-DB34-41EF-8912-663417EAE69F}" destId="{9DBF2504-6258-4788-A185-FA5673276577}" srcOrd="2" destOrd="0" parTransId="{0713B842-AE53-41E5-8C98-305D175EB210}" sibTransId="{E06FADE0-2AD7-453A-A216-CA1178E3E54E}"/>
    <dgm:cxn modelId="{EA2BF111-D64F-4E37-BE38-97611B1648FA}" type="presOf" srcId="{2D66887D-AF9B-4688-AFAA-B5C46C08768E}" destId="{7696690C-CD5F-4745-8BBD-36A5CEF0A9CC}" srcOrd="0" destOrd="0" presId="urn:microsoft.com/office/officeart/2005/8/layout/process1"/>
    <dgm:cxn modelId="{4E269419-EFB8-4008-82B5-67B81B45911E}" type="presOf" srcId="{0D3BE54D-DB34-41EF-8912-663417EAE69F}" destId="{C831ABD9-148E-4E93-8FB5-A55A51EAEE6E}" srcOrd="0" destOrd="0" presId="urn:microsoft.com/office/officeart/2005/8/layout/process1"/>
    <dgm:cxn modelId="{55557223-593A-4E52-8834-54787B15DC3C}" type="presOf" srcId="{34039F2A-1827-48B3-A6CF-87E5C6AF6A6B}" destId="{29B858DE-EC55-4FD8-868D-9B16D41737BE}" srcOrd="0" destOrd="0" presId="urn:microsoft.com/office/officeart/2005/8/layout/process1"/>
    <dgm:cxn modelId="{79514B33-D54A-48A3-B004-4D2DCC5B4ED7}" type="presOf" srcId="{EBC4E91C-81EF-4AEC-9B6B-B1B966523116}" destId="{05F777FB-433A-4CC1-9FA2-C74B2D61DE8C}" srcOrd="1" destOrd="0" presId="urn:microsoft.com/office/officeart/2005/8/layout/process1"/>
    <dgm:cxn modelId="{FD34D343-1576-4DBC-A211-1620213CC15A}" type="presOf" srcId="{EBC4E91C-81EF-4AEC-9B6B-B1B966523116}" destId="{2C55D916-DDA9-44B4-BDFE-98270D9A3C85}" srcOrd="0" destOrd="0" presId="urn:microsoft.com/office/officeart/2005/8/layout/process1"/>
    <dgm:cxn modelId="{49649375-82A7-474B-882D-88EB71DDD4AA}" type="presOf" srcId="{9DBF2504-6258-4788-A185-FA5673276577}" destId="{101631EE-F9FF-4FCA-8C80-C8DCEF1E0941}" srcOrd="0" destOrd="0" presId="urn:microsoft.com/office/officeart/2005/8/layout/process1"/>
    <dgm:cxn modelId="{5685E1A6-F1BF-4C19-9D7F-A5EAFEB88F5A}" type="presOf" srcId="{DC8BE328-740C-41EC-993C-55B68E909948}" destId="{84691F1F-24A5-4029-BB77-47B62A6D90FE}" srcOrd="0" destOrd="0" presId="urn:microsoft.com/office/officeart/2005/8/layout/process1"/>
    <dgm:cxn modelId="{69669BAF-DB4C-4753-84AF-E6B3380C26F5}" type="presOf" srcId="{34039F2A-1827-48B3-A6CF-87E5C6AF6A6B}" destId="{14DE409A-F527-4347-B7D2-B5C3C48F6E9B}" srcOrd="1" destOrd="0" presId="urn:microsoft.com/office/officeart/2005/8/layout/process1"/>
    <dgm:cxn modelId="{36295DD4-E84E-49AC-AF93-9028CE11C6A2}" srcId="{0D3BE54D-DB34-41EF-8912-663417EAE69F}" destId="{DC8BE328-740C-41EC-993C-55B68E909948}" srcOrd="0" destOrd="0" parTransId="{CF3B1EB1-7342-4A52-8547-3812F40A3758}" sibTransId="{EBC4E91C-81EF-4AEC-9B6B-B1B966523116}"/>
    <dgm:cxn modelId="{2F1FF3BB-D2E9-4A89-BB4D-9B2F9C81BE84}" type="presParOf" srcId="{C831ABD9-148E-4E93-8FB5-A55A51EAEE6E}" destId="{84691F1F-24A5-4029-BB77-47B62A6D90FE}" srcOrd="0" destOrd="0" presId="urn:microsoft.com/office/officeart/2005/8/layout/process1"/>
    <dgm:cxn modelId="{AED7BDFA-C946-4ABD-A3D8-62F4267B9844}" type="presParOf" srcId="{C831ABD9-148E-4E93-8FB5-A55A51EAEE6E}" destId="{2C55D916-DDA9-44B4-BDFE-98270D9A3C85}" srcOrd="1" destOrd="0" presId="urn:microsoft.com/office/officeart/2005/8/layout/process1"/>
    <dgm:cxn modelId="{7E9EC349-A5A6-4FD8-9935-69A16CA8B201}" type="presParOf" srcId="{2C55D916-DDA9-44B4-BDFE-98270D9A3C85}" destId="{05F777FB-433A-4CC1-9FA2-C74B2D61DE8C}" srcOrd="0" destOrd="0" presId="urn:microsoft.com/office/officeart/2005/8/layout/process1"/>
    <dgm:cxn modelId="{A871F8A1-8863-4F0C-90DB-0291284B14F6}" type="presParOf" srcId="{C831ABD9-148E-4E93-8FB5-A55A51EAEE6E}" destId="{7696690C-CD5F-4745-8BBD-36A5CEF0A9CC}" srcOrd="2" destOrd="0" presId="urn:microsoft.com/office/officeart/2005/8/layout/process1"/>
    <dgm:cxn modelId="{7B96BA95-69FF-4C0E-86DA-05CD3901C2B0}" type="presParOf" srcId="{C831ABD9-148E-4E93-8FB5-A55A51EAEE6E}" destId="{29B858DE-EC55-4FD8-868D-9B16D41737BE}" srcOrd="3" destOrd="0" presId="urn:microsoft.com/office/officeart/2005/8/layout/process1"/>
    <dgm:cxn modelId="{BBF6EB31-1E48-4033-B242-B98C77B54B35}" type="presParOf" srcId="{29B858DE-EC55-4FD8-868D-9B16D41737BE}" destId="{14DE409A-F527-4347-B7D2-B5C3C48F6E9B}" srcOrd="0" destOrd="0" presId="urn:microsoft.com/office/officeart/2005/8/layout/process1"/>
    <dgm:cxn modelId="{58B7255D-CE97-4977-BD1F-69591DFB32A6}" type="presParOf" srcId="{C831ABD9-148E-4E93-8FB5-A55A51EAEE6E}" destId="{101631EE-F9FF-4FCA-8C80-C8DCEF1E094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CB108C-B26F-42AF-A6C4-B0084702F3B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24216633-BB25-43E8-90EF-82022275380D}">
      <dgm:prSet phldrT="[文本]"/>
      <dgm:spPr/>
      <dgm:t>
        <a:bodyPr/>
        <a:lstStyle/>
        <a:p>
          <a:r>
            <a:rPr lang="zh-CN" altLang="en-US" dirty="0"/>
            <a:t>构建高斯金字塔</a:t>
          </a:r>
        </a:p>
      </dgm:t>
    </dgm:pt>
    <dgm:pt modelId="{685FDB53-1039-4D02-B2D0-6E0E68499010}" type="parTrans" cxnId="{DF683C09-3A62-4269-BDBF-F02E93A04613}">
      <dgm:prSet/>
      <dgm:spPr/>
      <dgm:t>
        <a:bodyPr/>
        <a:lstStyle/>
        <a:p>
          <a:endParaRPr lang="zh-CN" altLang="en-US"/>
        </a:p>
      </dgm:t>
    </dgm:pt>
    <dgm:pt modelId="{EF76098D-3A5B-4CCF-9EE1-568F497EB9A5}" type="sibTrans" cxnId="{DF683C09-3A62-4269-BDBF-F02E93A04613}">
      <dgm:prSet/>
      <dgm:spPr/>
      <dgm:t>
        <a:bodyPr/>
        <a:lstStyle/>
        <a:p>
          <a:endParaRPr lang="zh-CN" altLang="en-US"/>
        </a:p>
      </dgm:t>
    </dgm:pt>
    <dgm:pt modelId="{CDA83149-A632-47C1-8155-BCC387EFEFDB}">
      <dgm:prSet phldrT="[文本]"/>
      <dgm:spPr/>
      <dgm:t>
        <a:bodyPr/>
        <a:lstStyle/>
        <a:p>
          <a:r>
            <a:rPr lang="zh-CN" altLang="en-US" dirty="0"/>
            <a:t>将原始图像降采样得到一系列不同大小的图像，高斯滤波得到不同尺度的图像</a:t>
          </a:r>
        </a:p>
      </dgm:t>
    </dgm:pt>
    <dgm:pt modelId="{25831B6B-BDE2-4023-AAF7-FD14D3BA8EAD}" type="parTrans" cxnId="{410FD3C4-0A12-4C78-82AE-8F9650FC45EB}">
      <dgm:prSet/>
      <dgm:spPr/>
      <dgm:t>
        <a:bodyPr/>
        <a:lstStyle/>
        <a:p>
          <a:endParaRPr lang="zh-CN" altLang="en-US"/>
        </a:p>
      </dgm:t>
    </dgm:pt>
    <dgm:pt modelId="{558F78D0-1F56-43CB-A1D9-F19E5036DFAC}" type="sibTrans" cxnId="{410FD3C4-0A12-4C78-82AE-8F9650FC45EB}">
      <dgm:prSet/>
      <dgm:spPr/>
      <dgm:t>
        <a:bodyPr/>
        <a:lstStyle/>
        <a:p>
          <a:endParaRPr lang="zh-CN" altLang="en-US"/>
        </a:p>
      </dgm:t>
    </dgm:pt>
    <dgm:pt modelId="{30B8662A-9B0A-4BB6-9C9D-1817A2E91F5D}">
      <dgm:prSet phldrT="[文本]"/>
      <dgm:spPr/>
      <dgm:t>
        <a:bodyPr/>
        <a:lstStyle/>
        <a:p>
          <a:r>
            <a:rPr lang="zh-CN" altLang="en-US" dirty="0"/>
            <a:t>利用</a:t>
          </a:r>
          <a:r>
            <a:rPr lang="en-US" altLang="zh-CN" dirty="0" err="1"/>
            <a:t>DoG</a:t>
          </a:r>
          <a:r>
            <a:rPr lang="zh-CN" altLang="en-US" dirty="0"/>
            <a:t>算子近似尺度规范化的</a:t>
          </a:r>
          <a:r>
            <a:rPr lang="en-US" altLang="zh-CN" dirty="0" err="1"/>
            <a:t>LoG</a:t>
          </a:r>
          <a:r>
            <a:rPr lang="zh-CN" altLang="en-US" dirty="0"/>
            <a:t>算子对图像做差分处理</a:t>
          </a:r>
        </a:p>
      </dgm:t>
    </dgm:pt>
    <dgm:pt modelId="{F80E8BAC-5724-416E-BD42-24572A417D80}" type="parTrans" cxnId="{087C33A5-4D93-41A4-A3D4-1A1CEF04EDC9}">
      <dgm:prSet/>
      <dgm:spPr/>
      <dgm:t>
        <a:bodyPr/>
        <a:lstStyle/>
        <a:p>
          <a:endParaRPr lang="zh-CN" altLang="en-US"/>
        </a:p>
      </dgm:t>
    </dgm:pt>
    <dgm:pt modelId="{E8660177-6FF3-4C8B-9A83-313AE6FFD159}" type="sibTrans" cxnId="{087C33A5-4D93-41A4-A3D4-1A1CEF04EDC9}">
      <dgm:prSet/>
      <dgm:spPr/>
      <dgm:t>
        <a:bodyPr/>
        <a:lstStyle/>
        <a:p>
          <a:endParaRPr lang="zh-CN" altLang="en-US"/>
        </a:p>
      </dgm:t>
    </dgm:pt>
    <dgm:pt modelId="{6C58B1CC-F85A-4E35-81C3-FC4DE49A3612}">
      <dgm:prSet phldrT="[文本]"/>
      <dgm:spPr/>
      <dgm:t>
        <a:bodyPr/>
        <a:lstStyle/>
        <a:p>
          <a:r>
            <a:rPr lang="zh-CN" altLang="en-US" dirty="0"/>
            <a:t>构建高斯差分金字塔</a:t>
          </a:r>
        </a:p>
      </dgm:t>
    </dgm:pt>
    <dgm:pt modelId="{677DB8B9-F4DE-4A68-9234-3CE2D68C6629}" type="sibTrans" cxnId="{2EDE9E77-EE7B-4932-89ED-61C07C535587}">
      <dgm:prSet/>
      <dgm:spPr/>
      <dgm:t>
        <a:bodyPr/>
        <a:lstStyle/>
        <a:p>
          <a:endParaRPr lang="zh-CN" altLang="en-US"/>
        </a:p>
      </dgm:t>
    </dgm:pt>
    <dgm:pt modelId="{3FCC1795-3225-4A5C-873E-D3D7251D021D}" type="parTrans" cxnId="{2EDE9E77-EE7B-4932-89ED-61C07C535587}">
      <dgm:prSet/>
      <dgm:spPr/>
      <dgm:t>
        <a:bodyPr/>
        <a:lstStyle/>
        <a:p>
          <a:endParaRPr lang="zh-CN" altLang="en-US"/>
        </a:p>
      </dgm:t>
    </dgm:pt>
    <dgm:pt modelId="{8E68E2C8-591E-46FD-A162-DFF2DE3D8925}" type="pres">
      <dgm:prSet presAssocID="{B8CB108C-B26F-42AF-A6C4-B0084702F3B6}" presName="linearFlow" presStyleCnt="0">
        <dgm:presLayoutVars>
          <dgm:dir/>
          <dgm:animLvl val="lvl"/>
          <dgm:resizeHandles val="exact"/>
        </dgm:presLayoutVars>
      </dgm:prSet>
      <dgm:spPr/>
    </dgm:pt>
    <dgm:pt modelId="{976BFC91-8F1E-4632-851B-6FAD26A947EF}" type="pres">
      <dgm:prSet presAssocID="{24216633-BB25-43E8-90EF-82022275380D}" presName="composite" presStyleCnt="0"/>
      <dgm:spPr/>
    </dgm:pt>
    <dgm:pt modelId="{9F499D8D-E97A-43A1-8D3F-DBFF3B96499E}" type="pres">
      <dgm:prSet presAssocID="{24216633-BB25-43E8-90EF-82022275380D}" presName="parentText" presStyleLbl="alignNode1" presStyleIdx="0" presStyleCnt="2">
        <dgm:presLayoutVars>
          <dgm:chMax val="1"/>
          <dgm:bulletEnabled val="1"/>
        </dgm:presLayoutVars>
      </dgm:prSet>
      <dgm:spPr/>
    </dgm:pt>
    <dgm:pt modelId="{834A33F8-82CD-473D-88F3-AC78A060381A}" type="pres">
      <dgm:prSet presAssocID="{24216633-BB25-43E8-90EF-82022275380D}" presName="descendantText" presStyleLbl="alignAcc1" presStyleIdx="0" presStyleCnt="2">
        <dgm:presLayoutVars>
          <dgm:bulletEnabled val="1"/>
        </dgm:presLayoutVars>
      </dgm:prSet>
      <dgm:spPr/>
    </dgm:pt>
    <dgm:pt modelId="{69AC7867-BE65-4F32-8B5B-3F5975D08965}" type="pres">
      <dgm:prSet presAssocID="{EF76098D-3A5B-4CCF-9EE1-568F497EB9A5}" presName="sp" presStyleCnt="0"/>
      <dgm:spPr/>
    </dgm:pt>
    <dgm:pt modelId="{89DB8F28-4F59-4C1B-AF6A-17433E0EEF03}" type="pres">
      <dgm:prSet presAssocID="{6C58B1CC-F85A-4E35-81C3-FC4DE49A3612}" presName="composite" presStyleCnt="0"/>
      <dgm:spPr/>
    </dgm:pt>
    <dgm:pt modelId="{DEC36B69-181E-4DC6-A4B7-B388BCEB088E}" type="pres">
      <dgm:prSet presAssocID="{6C58B1CC-F85A-4E35-81C3-FC4DE49A3612}" presName="parentText" presStyleLbl="alignNode1" presStyleIdx="1" presStyleCnt="2">
        <dgm:presLayoutVars>
          <dgm:chMax val="1"/>
          <dgm:bulletEnabled val="1"/>
        </dgm:presLayoutVars>
      </dgm:prSet>
      <dgm:spPr/>
    </dgm:pt>
    <dgm:pt modelId="{63F2DDDA-797A-4234-A77E-B71C3331DF31}" type="pres">
      <dgm:prSet presAssocID="{6C58B1CC-F85A-4E35-81C3-FC4DE49A3612}" presName="descendantText" presStyleLbl="alignAcc1" presStyleIdx="1" presStyleCnt="2">
        <dgm:presLayoutVars>
          <dgm:bulletEnabled val="1"/>
        </dgm:presLayoutVars>
      </dgm:prSet>
      <dgm:spPr/>
    </dgm:pt>
  </dgm:ptLst>
  <dgm:cxnLst>
    <dgm:cxn modelId="{E752FC02-DE7B-47FF-912F-64E5293C73F0}" type="presOf" srcId="{B8CB108C-B26F-42AF-A6C4-B0084702F3B6}" destId="{8E68E2C8-591E-46FD-A162-DFF2DE3D8925}" srcOrd="0" destOrd="0" presId="urn:microsoft.com/office/officeart/2005/8/layout/chevron2"/>
    <dgm:cxn modelId="{DF683C09-3A62-4269-BDBF-F02E93A04613}" srcId="{B8CB108C-B26F-42AF-A6C4-B0084702F3B6}" destId="{24216633-BB25-43E8-90EF-82022275380D}" srcOrd="0" destOrd="0" parTransId="{685FDB53-1039-4D02-B2D0-6E0E68499010}" sibTransId="{EF76098D-3A5B-4CCF-9EE1-568F497EB9A5}"/>
    <dgm:cxn modelId="{A5F3B713-06EF-4524-B0F9-0D559D49499D}" type="presOf" srcId="{CDA83149-A632-47C1-8155-BCC387EFEFDB}" destId="{834A33F8-82CD-473D-88F3-AC78A060381A}" srcOrd="0" destOrd="0" presId="urn:microsoft.com/office/officeart/2005/8/layout/chevron2"/>
    <dgm:cxn modelId="{BE614F1E-B6B8-4599-B4CF-07F89850ADF5}" type="presOf" srcId="{30B8662A-9B0A-4BB6-9C9D-1817A2E91F5D}" destId="{63F2DDDA-797A-4234-A77E-B71C3331DF31}" srcOrd="0" destOrd="0" presId="urn:microsoft.com/office/officeart/2005/8/layout/chevron2"/>
    <dgm:cxn modelId="{667F3724-6B37-4ADB-A993-E3A3933F073D}" type="presOf" srcId="{6C58B1CC-F85A-4E35-81C3-FC4DE49A3612}" destId="{DEC36B69-181E-4DC6-A4B7-B388BCEB088E}" srcOrd="0" destOrd="0" presId="urn:microsoft.com/office/officeart/2005/8/layout/chevron2"/>
    <dgm:cxn modelId="{2EDE9E77-EE7B-4932-89ED-61C07C535587}" srcId="{B8CB108C-B26F-42AF-A6C4-B0084702F3B6}" destId="{6C58B1CC-F85A-4E35-81C3-FC4DE49A3612}" srcOrd="1" destOrd="0" parTransId="{3FCC1795-3225-4A5C-873E-D3D7251D021D}" sibTransId="{677DB8B9-F4DE-4A68-9234-3CE2D68C6629}"/>
    <dgm:cxn modelId="{087C33A5-4D93-41A4-A3D4-1A1CEF04EDC9}" srcId="{6C58B1CC-F85A-4E35-81C3-FC4DE49A3612}" destId="{30B8662A-9B0A-4BB6-9C9D-1817A2E91F5D}" srcOrd="0" destOrd="0" parTransId="{F80E8BAC-5724-416E-BD42-24572A417D80}" sibTransId="{E8660177-6FF3-4C8B-9A83-313AE6FFD159}"/>
    <dgm:cxn modelId="{410FD3C4-0A12-4C78-82AE-8F9650FC45EB}" srcId="{24216633-BB25-43E8-90EF-82022275380D}" destId="{CDA83149-A632-47C1-8155-BCC387EFEFDB}" srcOrd="0" destOrd="0" parTransId="{25831B6B-BDE2-4023-AAF7-FD14D3BA8EAD}" sibTransId="{558F78D0-1F56-43CB-A1D9-F19E5036DFAC}"/>
    <dgm:cxn modelId="{361CDBC8-6B24-48FC-8D87-3491698737B9}" type="presOf" srcId="{24216633-BB25-43E8-90EF-82022275380D}" destId="{9F499D8D-E97A-43A1-8D3F-DBFF3B96499E}" srcOrd="0" destOrd="0" presId="urn:microsoft.com/office/officeart/2005/8/layout/chevron2"/>
    <dgm:cxn modelId="{238BF6AB-E8F4-4D01-B4BA-D3AD592BCA1F}" type="presParOf" srcId="{8E68E2C8-591E-46FD-A162-DFF2DE3D8925}" destId="{976BFC91-8F1E-4632-851B-6FAD26A947EF}" srcOrd="0" destOrd="0" presId="urn:microsoft.com/office/officeart/2005/8/layout/chevron2"/>
    <dgm:cxn modelId="{5606B09C-68EC-4F03-9DE6-464A348C1642}" type="presParOf" srcId="{976BFC91-8F1E-4632-851B-6FAD26A947EF}" destId="{9F499D8D-E97A-43A1-8D3F-DBFF3B96499E}" srcOrd="0" destOrd="0" presId="urn:microsoft.com/office/officeart/2005/8/layout/chevron2"/>
    <dgm:cxn modelId="{A75EF981-F1B9-4BAE-BA16-3B260F6BFD39}" type="presParOf" srcId="{976BFC91-8F1E-4632-851B-6FAD26A947EF}" destId="{834A33F8-82CD-473D-88F3-AC78A060381A}" srcOrd="1" destOrd="0" presId="urn:microsoft.com/office/officeart/2005/8/layout/chevron2"/>
    <dgm:cxn modelId="{799D059A-CCBF-4342-B367-16F69D2E04D4}" type="presParOf" srcId="{8E68E2C8-591E-46FD-A162-DFF2DE3D8925}" destId="{69AC7867-BE65-4F32-8B5B-3F5975D08965}" srcOrd="1" destOrd="0" presId="urn:microsoft.com/office/officeart/2005/8/layout/chevron2"/>
    <dgm:cxn modelId="{C7FF3F61-39D5-4EB0-9080-837483CB9172}" type="presParOf" srcId="{8E68E2C8-591E-46FD-A162-DFF2DE3D8925}" destId="{89DB8F28-4F59-4C1B-AF6A-17433E0EEF03}" srcOrd="2" destOrd="0" presId="urn:microsoft.com/office/officeart/2005/8/layout/chevron2"/>
    <dgm:cxn modelId="{8DF5C959-D73F-481F-947A-2D6D9D2A1F32}" type="presParOf" srcId="{89DB8F28-4F59-4C1B-AF6A-17433E0EEF03}" destId="{DEC36B69-181E-4DC6-A4B7-B388BCEB088E}" srcOrd="0" destOrd="0" presId="urn:microsoft.com/office/officeart/2005/8/layout/chevron2"/>
    <dgm:cxn modelId="{A5197B97-F808-4D26-B7A6-202C53E18166}" type="presParOf" srcId="{89DB8F28-4F59-4C1B-AF6A-17433E0EEF03}" destId="{63F2DDDA-797A-4234-A77E-B71C3331DF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CB67FD-8A7E-47D5-8FA1-DDF500CA31A4}" type="doc">
      <dgm:prSet loTypeId="urn:microsoft.com/office/officeart/2005/8/layout/chevron1" loCatId="process" qsTypeId="urn:microsoft.com/office/officeart/2005/8/quickstyle/simple1" qsCatId="simple" csTypeId="urn:microsoft.com/office/officeart/2005/8/colors/accent1_2" csCatId="accent1" phldr="1"/>
      <dgm:spPr/>
    </dgm:pt>
    <dgm:pt modelId="{65D9F65C-1596-4739-9B61-7A0DCBCE50DE}">
      <dgm:prSet phldrT="[文本]"/>
      <dgm:spPr/>
      <dgm:t>
        <a:bodyPr/>
        <a:lstStyle/>
        <a:p>
          <a:r>
            <a:rPr lang="zh-CN" altLang="en-US" dirty="0"/>
            <a:t>检测局部极值</a:t>
          </a:r>
        </a:p>
      </dgm:t>
    </dgm:pt>
    <dgm:pt modelId="{27689C9D-80F3-414D-A6CA-C74ED88ECA98}" type="parTrans" cxnId="{62E121F6-EDF2-4516-9F97-BCC132CB05C4}">
      <dgm:prSet/>
      <dgm:spPr/>
      <dgm:t>
        <a:bodyPr/>
        <a:lstStyle/>
        <a:p>
          <a:endParaRPr lang="zh-CN" altLang="en-US"/>
        </a:p>
      </dgm:t>
    </dgm:pt>
    <dgm:pt modelId="{E2B54BE9-210C-432D-94B0-837F87BC3D89}" type="sibTrans" cxnId="{62E121F6-EDF2-4516-9F97-BCC132CB05C4}">
      <dgm:prSet/>
      <dgm:spPr/>
      <dgm:t>
        <a:bodyPr/>
        <a:lstStyle/>
        <a:p>
          <a:endParaRPr lang="zh-CN" altLang="en-US"/>
        </a:p>
      </dgm:t>
    </dgm:pt>
    <dgm:pt modelId="{CD3ABF3A-A776-42BF-91EC-156FEB75DE94}">
      <dgm:prSet phldrT="[文本]"/>
      <dgm:spPr/>
      <dgm:t>
        <a:bodyPr/>
        <a:lstStyle/>
        <a:p>
          <a:r>
            <a:rPr lang="zh-CN" altLang="en-US" dirty="0"/>
            <a:t>确定关键点位置和尺度</a:t>
          </a:r>
        </a:p>
      </dgm:t>
    </dgm:pt>
    <dgm:pt modelId="{6E0118E5-18D8-4BD1-B063-3BFEC601711A}" type="parTrans" cxnId="{A12ACC79-69FE-4991-8D76-2046DF9A7467}">
      <dgm:prSet/>
      <dgm:spPr/>
      <dgm:t>
        <a:bodyPr/>
        <a:lstStyle/>
        <a:p>
          <a:endParaRPr lang="zh-CN" altLang="en-US"/>
        </a:p>
      </dgm:t>
    </dgm:pt>
    <dgm:pt modelId="{279C2702-4B8D-4421-855D-2031606155B8}" type="sibTrans" cxnId="{A12ACC79-69FE-4991-8D76-2046DF9A7467}">
      <dgm:prSet/>
      <dgm:spPr/>
      <dgm:t>
        <a:bodyPr/>
        <a:lstStyle/>
        <a:p>
          <a:endParaRPr lang="zh-CN" altLang="en-US"/>
        </a:p>
      </dgm:t>
    </dgm:pt>
    <dgm:pt modelId="{3335A73D-9275-4FF1-988B-F92649660537}">
      <dgm:prSet phldrT="[文本]"/>
      <dgm:spPr/>
      <dgm:t>
        <a:bodyPr/>
        <a:lstStyle/>
        <a:p>
          <a:r>
            <a:rPr lang="zh-CN" altLang="en-US" dirty="0"/>
            <a:t>计算关键点点方向</a:t>
          </a:r>
        </a:p>
      </dgm:t>
    </dgm:pt>
    <dgm:pt modelId="{F1A527AC-98E0-4B55-A35A-91202C0F9637}" type="parTrans" cxnId="{81A2708B-0825-4DD9-8058-034BCA824BEF}">
      <dgm:prSet/>
      <dgm:spPr/>
      <dgm:t>
        <a:bodyPr/>
        <a:lstStyle/>
        <a:p>
          <a:endParaRPr lang="zh-CN" altLang="en-US"/>
        </a:p>
      </dgm:t>
    </dgm:pt>
    <dgm:pt modelId="{9D9B59AD-913B-4D2B-98FB-2D101CDB5859}" type="sibTrans" cxnId="{81A2708B-0825-4DD9-8058-034BCA824BEF}">
      <dgm:prSet/>
      <dgm:spPr/>
      <dgm:t>
        <a:bodyPr/>
        <a:lstStyle/>
        <a:p>
          <a:endParaRPr lang="zh-CN" altLang="en-US"/>
        </a:p>
      </dgm:t>
    </dgm:pt>
    <dgm:pt modelId="{44B66526-9DA7-4D6E-BC1C-501332378A1C}">
      <dgm:prSet phldrT="[文本]"/>
      <dgm:spPr/>
      <dgm:t>
        <a:bodyPr/>
        <a:lstStyle/>
        <a:p>
          <a:r>
            <a:rPr lang="zh-CN" altLang="en-US" dirty="0"/>
            <a:t>排序并删除重复特征点</a:t>
          </a:r>
        </a:p>
      </dgm:t>
    </dgm:pt>
    <dgm:pt modelId="{B532816A-E897-4EF0-8827-3A0D955122E9}" type="parTrans" cxnId="{BE3CD694-D203-4915-BB84-7126B3E92B5A}">
      <dgm:prSet/>
      <dgm:spPr/>
    </dgm:pt>
    <dgm:pt modelId="{FFBE8EB8-3499-4131-8A17-696BCBD362DA}" type="sibTrans" cxnId="{BE3CD694-D203-4915-BB84-7126B3E92B5A}">
      <dgm:prSet/>
      <dgm:spPr/>
    </dgm:pt>
    <dgm:pt modelId="{0058246F-F405-44B9-98C0-0CA0E0B44CA0}" type="pres">
      <dgm:prSet presAssocID="{79CB67FD-8A7E-47D5-8FA1-DDF500CA31A4}" presName="Name0" presStyleCnt="0">
        <dgm:presLayoutVars>
          <dgm:dir/>
          <dgm:animLvl val="lvl"/>
          <dgm:resizeHandles val="exact"/>
        </dgm:presLayoutVars>
      </dgm:prSet>
      <dgm:spPr/>
    </dgm:pt>
    <dgm:pt modelId="{8FE9B4A0-B486-409E-9985-D509E4E779FB}" type="pres">
      <dgm:prSet presAssocID="{65D9F65C-1596-4739-9B61-7A0DCBCE50DE}" presName="parTxOnly" presStyleLbl="node1" presStyleIdx="0" presStyleCnt="4">
        <dgm:presLayoutVars>
          <dgm:chMax val="0"/>
          <dgm:chPref val="0"/>
          <dgm:bulletEnabled val="1"/>
        </dgm:presLayoutVars>
      </dgm:prSet>
      <dgm:spPr/>
    </dgm:pt>
    <dgm:pt modelId="{405BF8D2-E9AC-407A-AAB1-D03AC127442E}" type="pres">
      <dgm:prSet presAssocID="{E2B54BE9-210C-432D-94B0-837F87BC3D89}" presName="parTxOnlySpace" presStyleCnt="0"/>
      <dgm:spPr/>
    </dgm:pt>
    <dgm:pt modelId="{090221F9-D298-40AC-A9FA-D273776C5026}" type="pres">
      <dgm:prSet presAssocID="{CD3ABF3A-A776-42BF-91EC-156FEB75DE94}" presName="parTxOnly" presStyleLbl="node1" presStyleIdx="1" presStyleCnt="4">
        <dgm:presLayoutVars>
          <dgm:chMax val="0"/>
          <dgm:chPref val="0"/>
          <dgm:bulletEnabled val="1"/>
        </dgm:presLayoutVars>
      </dgm:prSet>
      <dgm:spPr/>
    </dgm:pt>
    <dgm:pt modelId="{EE676A0D-F869-4EE3-9C8C-E85F1EB1124A}" type="pres">
      <dgm:prSet presAssocID="{279C2702-4B8D-4421-855D-2031606155B8}" presName="parTxOnlySpace" presStyleCnt="0"/>
      <dgm:spPr/>
    </dgm:pt>
    <dgm:pt modelId="{AE3C1FA4-9C44-40C8-B4C7-7813F5C57956}" type="pres">
      <dgm:prSet presAssocID="{3335A73D-9275-4FF1-988B-F92649660537}" presName="parTxOnly" presStyleLbl="node1" presStyleIdx="2" presStyleCnt="4">
        <dgm:presLayoutVars>
          <dgm:chMax val="0"/>
          <dgm:chPref val="0"/>
          <dgm:bulletEnabled val="1"/>
        </dgm:presLayoutVars>
      </dgm:prSet>
      <dgm:spPr/>
    </dgm:pt>
    <dgm:pt modelId="{7AB2C4B6-7434-44AD-B8BF-B5D919811B11}" type="pres">
      <dgm:prSet presAssocID="{9D9B59AD-913B-4D2B-98FB-2D101CDB5859}" presName="parTxOnlySpace" presStyleCnt="0"/>
      <dgm:spPr/>
    </dgm:pt>
    <dgm:pt modelId="{68C94D11-4EBF-4D65-9B3A-AF0DD487A272}" type="pres">
      <dgm:prSet presAssocID="{44B66526-9DA7-4D6E-BC1C-501332378A1C}" presName="parTxOnly" presStyleLbl="node1" presStyleIdx="3" presStyleCnt="4">
        <dgm:presLayoutVars>
          <dgm:chMax val="0"/>
          <dgm:chPref val="0"/>
          <dgm:bulletEnabled val="1"/>
        </dgm:presLayoutVars>
      </dgm:prSet>
      <dgm:spPr/>
    </dgm:pt>
  </dgm:ptLst>
  <dgm:cxnLst>
    <dgm:cxn modelId="{08148E3D-A2B9-49A0-9678-9222C13D7A9B}" type="presOf" srcId="{79CB67FD-8A7E-47D5-8FA1-DDF500CA31A4}" destId="{0058246F-F405-44B9-98C0-0CA0E0B44CA0}" srcOrd="0" destOrd="0" presId="urn:microsoft.com/office/officeart/2005/8/layout/chevron1"/>
    <dgm:cxn modelId="{810E955E-94AB-495A-B595-496F0A4ACA71}" type="presOf" srcId="{3335A73D-9275-4FF1-988B-F92649660537}" destId="{AE3C1FA4-9C44-40C8-B4C7-7813F5C57956}" srcOrd="0" destOrd="0" presId="urn:microsoft.com/office/officeart/2005/8/layout/chevron1"/>
    <dgm:cxn modelId="{2D08D072-5F45-4FB1-AE19-BFADE5098715}" type="presOf" srcId="{65D9F65C-1596-4739-9B61-7A0DCBCE50DE}" destId="{8FE9B4A0-B486-409E-9985-D509E4E779FB}" srcOrd="0" destOrd="0" presId="urn:microsoft.com/office/officeart/2005/8/layout/chevron1"/>
    <dgm:cxn modelId="{A12ACC79-69FE-4991-8D76-2046DF9A7467}" srcId="{79CB67FD-8A7E-47D5-8FA1-DDF500CA31A4}" destId="{CD3ABF3A-A776-42BF-91EC-156FEB75DE94}" srcOrd="1" destOrd="0" parTransId="{6E0118E5-18D8-4BD1-B063-3BFEC601711A}" sibTransId="{279C2702-4B8D-4421-855D-2031606155B8}"/>
    <dgm:cxn modelId="{81A2708B-0825-4DD9-8058-034BCA824BEF}" srcId="{79CB67FD-8A7E-47D5-8FA1-DDF500CA31A4}" destId="{3335A73D-9275-4FF1-988B-F92649660537}" srcOrd="2" destOrd="0" parTransId="{F1A527AC-98E0-4B55-A35A-91202C0F9637}" sibTransId="{9D9B59AD-913B-4D2B-98FB-2D101CDB5859}"/>
    <dgm:cxn modelId="{BE3CD694-D203-4915-BB84-7126B3E92B5A}" srcId="{79CB67FD-8A7E-47D5-8FA1-DDF500CA31A4}" destId="{44B66526-9DA7-4D6E-BC1C-501332378A1C}" srcOrd="3" destOrd="0" parTransId="{B532816A-E897-4EF0-8827-3A0D955122E9}" sibTransId="{FFBE8EB8-3499-4131-8A17-696BCBD362DA}"/>
    <dgm:cxn modelId="{B55874E8-409C-49B0-A929-B182234F7263}" type="presOf" srcId="{44B66526-9DA7-4D6E-BC1C-501332378A1C}" destId="{68C94D11-4EBF-4D65-9B3A-AF0DD487A272}" srcOrd="0" destOrd="0" presId="urn:microsoft.com/office/officeart/2005/8/layout/chevron1"/>
    <dgm:cxn modelId="{D91FD5E9-A2CF-4A1F-8F89-1B25FAD84A3B}" type="presOf" srcId="{CD3ABF3A-A776-42BF-91EC-156FEB75DE94}" destId="{090221F9-D298-40AC-A9FA-D273776C5026}" srcOrd="0" destOrd="0" presId="urn:microsoft.com/office/officeart/2005/8/layout/chevron1"/>
    <dgm:cxn modelId="{62E121F6-EDF2-4516-9F97-BCC132CB05C4}" srcId="{79CB67FD-8A7E-47D5-8FA1-DDF500CA31A4}" destId="{65D9F65C-1596-4739-9B61-7A0DCBCE50DE}" srcOrd="0" destOrd="0" parTransId="{27689C9D-80F3-414D-A6CA-C74ED88ECA98}" sibTransId="{E2B54BE9-210C-432D-94B0-837F87BC3D89}"/>
    <dgm:cxn modelId="{7C1FC0DC-544E-4AC9-BDB5-FDA55A211D6C}" type="presParOf" srcId="{0058246F-F405-44B9-98C0-0CA0E0B44CA0}" destId="{8FE9B4A0-B486-409E-9985-D509E4E779FB}" srcOrd="0" destOrd="0" presId="urn:microsoft.com/office/officeart/2005/8/layout/chevron1"/>
    <dgm:cxn modelId="{A1F1D5B6-996F-495D-AEF2-08BBF06F8A80}" type="presParOf" srcId="{0058246F-F405-44B9-98C0-0CA0E0B44CA0}" destId="{405BF8D2-E9AC-407A-AAB1-D03AC127442E}" srcOrd="1" destOrd="0" presId="urn:microsoft.com/office/officeart/2005/8/layout/chevron1"/>
    <dgm:cxn modelId="{947E6B41-4022-42FB-9AA6-77DF0C780859}" type="presParOf" srcId="{0058246F-F405-44B9-98C0-0CA0E0B44CA0}" destId="{090221F9-D298-40AC-A9FA-D273776C5026}" srcOrd="2" destOrd="0" presId="urn:microsoft.com/office/officeart/2005/8/layout/chevron1"/>
    <dgm:cxn modelId="{9425F338-C4A7-4415-8F72-21D4BC550D71}" type="presParOf" srcId="{0058246F-F405-44B9-98C0-0CA0E0B44CA0}" destId="{EE676A0D-F869-4EE3-9C8C-E85F1EB1124A}" srcOrd="3" destOrd="0" presId="urn:microsoft.com/office/officeart/2005/8/layout/chevron1"/>
    <dgm:cxn modelId="{A71D2852-CA1C-42D1-9E00-107031F3557D}" type="presParOf" srcId="{0058246F-F405-44B9-98C0-0CA0E0B44CA0}" destId="{AE3C1FA4-9C44-40C8-B4C7-7813F5C57956}" srcOrd="4" destOrd="0" presId="urn:microsoft.com/office/officeart/2005/8/layout/chevron1"/>
    <dgm:cxn modelId="{5A8BA8E5-6A09-4BBB-BCD1-352DD2D92AA9}" type="presParOf" srcId="{0058246F-F405-44B9-98C0-0CA0E0B44CA0}" destId="{7AB2C4B6-7434-44AD-B8BF-B5D919811B11}" srcOrd="5" destOrd="0" presId="urn:microsoft.com/office/officeart/2005/8/layout/chevron1"/>
    <dgm:cxn modelId="{6A740C52-AC37-4C4D-9C41-1558FE50EA91}" type="presParOf" srcId="{0058246F-F405-44B9-98C0-0CA0E0B44CA0}" destId="{68C94D11-4EBF-4D65-9B3A-AF0DD487A27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7B54B-51B0-42BD-99F6-A07D52D52461}" type="doc">
      <dgm:prSet loTypeId="urn:microsoft.com/office/officeart/2005/8/layout/chevron1" loCatId="process" qsTypeId="urn:microsoft.com/office/officeart/2005/8/quickstyle/simple1" qsCatId="simple" csTypeId="urn:microsoft.com/office/officeart/2005/8/colors/accent1_2" csCatId="accent1" phldr="1"/>
      <dgm:spPr/>
    </dgm:pt>
    <dgm:pt modelId="{E2046374-3705-44F7-AB74-4278FEEEF7FB}">
      <dgm:prSet phldrT="[文本]"/>
      <dgm:spPr/>
      <dgm:t>
        <a:bodyPr/>
        <a:lstStyle/>
        <a:p>
          <a:r>
            <a:rPr lang="zh-CN" altLang="en-US" dirty="0"/>
            <a:t>获取特征点对应邻域</a:t>
          </a:r>
        </a:p>
      </dgm:t>
    </dgm:pt>
    <dgm:pt modelId="{8A8D1FEA-0C55-45AE-95A4-145BFFD0FDE9}" type="parTrans" cxnId="{B216A5AB-5DDB-4688-80CB-24CFF6F57684}">
      <dgm:prSet/>
      <dgm:spPr/>
      <dgm:t>
        <a:bodyPr/>
        <a:lstStyle/>
        <a:p>
          <a:endParaRPr lang="zh-CN" altLang="en-US"/>
        </a:p>
      </dgm:t>
    </dgm:pt>
    <dgm:pt modelId="{CB39659E-1232-4A52-A3BB-F9ACBF2F0F00}" type="sibTrans" cxnId="{B216A5AB-5DDB-4688-80CB-24CFF6F57684}">
      <dgm:prSet/>
      <dgm:spPr/>
      <dgm:t>
        <a:bodyPr/>
        <a:lstStyle/>
        <a:p>
          <a:endParaRPr lang="zh-CN" altLang="en-US"/>
        </a:p>
      </dgm:t>
    </dgm:pt>
    <dgm:pt modelId="{32C3D2CC-7993-46CF-95AC-1EEFB8600953}">
      <dgm:prSet phldrT="[文本]"/>
      <dgm:spPr/>
      <dgm:t>
        <a:bodyPr/>
        <a:lstStyle/>
        <a:p>
          <a:r>
            <a:rPr lang="zh-CN" altLang="en-US" dirty="0"/>
            <a:t>输出标准特征描述向量</a:t>
          </a:r>
        </a:p>
      </dgm:t>
    </dgm:pt>
    <dgm:pt modelId="{66C1DF06-6331-4BF3-B2E3-C16F9EDC57E5}" type="parTrans" cxnId="{620B5C39-1022-486A-B735-859FA6EBDDC1}">
      <dgm:prSet/>
      <dgm:spPr/>
      <dgm:t>
        <a:bodyPr/>
        <a:lstStyle/>
        <a:p>
          <a:endParaRPr lang="zh-CN" altLang="en-US"/>
        </a:p>
      </dgm:t>
    </dgm:pt>
    <dgm:pt modelId="{FCA75BA4-0D09-4D54-8DE8-D5BA5DA702B8}" type="sibTrans" cxnId="{620B5C39-1022-486A-B735-859FA6EBDDC1}">
      <dgm:prSet/>
      <dgm:spPr/>
      <dgm:t>
        <a:bodyPr/>
        <a:lstStyle/>
        <a:p>
          <a:endParaRPr lang="zh-CN" altLang="en-US"/>
        </a:p>
      </dgm:t>
    </dgm:pt>
    <dgm:pt modelId="{E46FCADE-202F-440E-B8C4-315DD1A7808D}">
      <dgm:prSet/>
      <dgm:spPr/>
      <dgm:t>
        <a:bodyPr/>
        <a:lstStyle/>
        <a:p>
          <a:r>
            <a:rPr lang="zh-CN" altLang="en-US" dirty="0"/>
            <a:t>生成子区域梯度直方图</a:t>
          </a:r>
        </a:p>
      </dgm:t>
    </dgm:pt>
    <dgm:pt modelId="{6E4B13DA-7B92-4EF5-992A-2B36ADC18255}" type="parTrans" cxnId="{06C7ED4A-900D-4E63-B7D9-319365421242}">
      <dgm:prSet/>
      <dgm:spPr/>
      <dgm:t>
        <a:bodyPr/>
        <a:lstStyle/>
        <a:p>
          <a:endParaRPr lang="zh-CN" altLang="en-US"/>
        </a:p>
      </dgm:t>
    </dgm:pt>
    <dgm:pt modelId="{D639EBD2-4487-421A-9FB2-CBE34FFF1B7B}" type="sibTrans" cxnId="{06C7ED4A-900D-4E63-B7D9-319365421242}">
      <dgm:prSet/>
      <dgm:spPr/>
      <dgm:t>
        <a:bodyPr/>
        <a:lstStyle/>
        <a:p>
          <a:endParaRPr lang="zh-CN" altLang="en-US"/>
        </a:p>
      </dgm:t>
    </dgm:pt>
    <dgm:pt modelId="{06E3E5AF-57B1-4DE9-95BA-828213AFCB18}" type="pres">
      <dgm:prSet presAssocID="{C1E7B54B-51B0-42BD-99F6-A07D52D52461}" presName="Name0" presStyleCnt="0">
        <dgm:presLayoutVars>
          <dgm:dir/>
          <dgm:animLvl val="lvl"/>
          <dgm:resizeHandles val="exact"/>
        </dgm:presLayoutVars>
      </dgm:prSet>
      <dgm:spPr/>
    </dgm:pt>
    <dgm:pt modelId="{2ECEDE1E-3A09-4D48-A232-C5DDC6A2D630}" type="pres">
      <dgm:prSet presAssocID="{E2046374-3705-44F7-AB74-4278FEEEF7FB}" presName="parTxOnly" presStyleLbl="node1" presStyleIdx="0" presStyleCnt="3">
        <dgm:presLayoutVars>
          <dgm:chMax val="0"/>
          <dgm:chPref val="0"/>
          <dgm:bulletEnabled val="1"/>
        </dgm:presLayoutVars>
      </dgm:prSet>
      <dgm:spPr/>
    </dgm:pt>
    <dgm:pt modelId="{D4657260-8529-41B8-B37B-5E76BA045EF2}" type="pres">
      <dgm:prSet presAssocID="{CB39659E-1232-4A52-A3BB-F9ACBF2F0F00}" presName="parTxOnlySpace" presStyleCnt="0"/>
      <dgm:spPr/>
    </dgm:pt>
    <dgm:pt modelId="{7949B293-FABA-4243-AA9F-0A9CB5A1A2AA}" type="pres">
      <dgm:prSet presAssocID="{E46FCADE-202F-440E-B8C4-315DD1A7808D}" presName="parTxOnly" presStyleLbl="node1" presStyleIdx="1" presStyleCnt="3">
        <dgm:presLayoutVars>
          <dgm:chMax val="0"/>
          <dgm:chPref val="0"/>
          <dgm:bulletEnabled val="1"/>
        </dgm:presLayoutVars>
      </dgm:prSet>
      <dgm:spPr/>
    </dgm:pt>
    <dgm:pt modelId="{2EE8C032-C169-418A-9A30-1278F82C7977}" type="pres">
      <dgm:prSet presAssocID="{D639EBD2-4487-421A-9FB2-CBE34FFF1B7B}" presName="parTxOnlySpace" presStyleCnt="0"/>
      <dgm:spPr/>
    </dgm:pt>
    <dgm:pt modelId="{33CB3D84-54BA-4D52-B8F0-139304893976}" type="pres">
      <dgm:prSet presAssocID="{32C3D2CC-7993-46CF-95AC-1EEFB8600953}" presName="parTxOnly" presStyleLbl="node1" presStyleIdx="2" presStyleCnt="3">
        <dgm:presLayoutVars>
          <dgm:chMax val="0"/>
          <dgm:chPref val="0"/>
          <dgm:bulletEnabled val="1"/>
        </dgm:presLayoutVars>
      </dgm:prSet>
      <dgm:spPr/>
    </dgm:pt>
  </dgm:ptLst>
  <dgm:cxnLst>
    <dgm:cxn modelId="{620B5C39-1022-486A-B735-859FA6EBDDC1}" srcId="{C1E7B54B-51B0-42BD-99F6-A07D52D52461}" destId="{32C3D2CC-7993-46CF-95AC-1EEFB8600953}" srcOrd="2" destOrd="0" parTransId="{66C1DF06-6331-4BF3-B2E3-C16F9EDC57E5}" sibTransId="{FCA75BA4-0D09-4D54-8DE8-D5BA5DA702B8}"/>
    <dgm:cxn modelId="{7A63C960-2661-49B2-8561-8A8E37578CCF}" type="presOf" srcId="{E2046374-3705-44F7-AB74-4278FEEEF7FB}" destId="{2ECEDE1E-3A09-4D48-A232-C5DDC6A2D630}" srcOrd="0" destOrd="0" presId="urn:microsoft.com/office/officeart/2005/8/layout/chevron1"/>
    <dgm:cxn modelId="{06C7ED4A-900D-4E63-B7D9-319365421242}" srcId="{C1E7B54B-51B0-42BD-99F6-A07D52D52461}" destId="{E46FCADE-202F-440E-B8C4-315DD1A7808D}" srcOrd="1" destOrd="0" parTransId="{6E4B13DA-7B92-4EF5-992A-2B36ADC18255}" sibTransId="{D639EBD2-4487-421A-9FB2-CBE34FFF1B7B}"/>
    <dgm:cxn modelId="{B216A5AB-5DDB-4688-80CB-24CFF6F57684}" srcId="{C1E7B54B-51B0-42BD-99F6-A07D52D52461}" destId="{E2046374-3705-44F7-AB74-4278FEEEF7FB}" srcOrd="0" destOrd="0" parTransId="{8A8D1FEA-0C55-45AE-95A4-145BFFD0FDE9}" sibTransId="{CB39659E-1232-4A52-A3BB-F9ACBF2F0F00}"/>
    <dgm:cxn modelId="{525998BC-9567-4A7D-A342-FA98CE1D3A4F}" type="presOf" srcId="{E46FCADE-202F-440E-B8C4-315DD1A7808D}" destId="{7949B293-FABA-4243-AA9F-0A9CB5A1A2AA}" srcOrd="0" destOrd="0" presId="urn:microsoft.com/office/officeart/2005/8/layout/chevron1"/>
    <dgm:cxn modelId="{7E6EE9E1-EB6E-488F-83DF-84DFB857FE03}" type="presOf" srcId="{32C3D2CC-7993-46CF-95AC-1EEFB8600953}" destId="{33CB3D84-54BA-4D52-B8F0-139304893976}" srcOrd="0" destOrd="0" presId="urn:microsoft.com/office/officeart/2005/8/layout/chevron1"/>
    <dgm:cxn modelId="{5BBFD4E5-3E48-4E57-B8BE-19ED52A41F64}" type="presOf" srcId="{C1E7B54B-51B0-42BD-99F6-A07D52D52461}" destId="{06E3E5AF-57B1-4DE9-95BA-828213AFCB18}" srcOrd="0" destOrd="0" presId="urn:microsoft.com/office/officeart/2005/8/layout/chevron1"/>
    <dgm:cxn modelId="{21D3BF55-C3D9-4AE2-81E1-2142A062804A}" type="presParOf" srcId="{06E3E5AF-57B1-4DE9-95BA-828213AFCB18}" destId="{2ECEDE1E-3A09-4D48-A232-C5DDC6A2D630}" srcOrd="0" destOrd="0" presId="urn:microsoft.com/office/officeart/2005/8/layout/chevron1"/>
    <dgm:cxn modelId="{8DF9BEA5-304F-4FFA-B92C-62675D331989}" type="presParOf" srcId="{06E3E5AF-57B1-4DE9-95BA-828213AFCB18}" destId="{D4657260-8529-41B8-B37B-5E76BA045EF2}" srcOrd="1" destOrd="0" presId="urn:microsoft.com/office/officeart/2005/8/layout/chevron1"/>
    <dgm:cxn modelId="{17E6DD1B-5D8C-4488-86EC-FEB4257A5017}" type="presParOf" srcId="{06E3E5AF-57B1-4DE9-95BA-828213AFCB18}" destId="{7949B293-FABA-4243-AA9F-0A9CB5A1A2AA}" srcOrd="2" destOrd="0" presId="urn:microsoft.com/office/officeart/2005/8/layout/chevron1"/>
    <dgm:cxn modelId="{7E0AFB37-1E7A-430E-8F9F-F39BCDDB57E7}" type="presParOf" srcId="{06E3E5AF-57B1-4DE9-95BA-828213AFCB18}" destId="{2EE8C032-C169-418A-9A30-1278F82C7977}" srcOrd="3" destOrd="0" presId="urn:microsoft.com/office/officeart/2005/8/layout/chevron1"/>
    <dgm:cxn modelId="{D0B83F5D-4B7B-48CB-B2F9-1DB7F05DA30A}" type="presParOf" srcId="{06E3E5AF-57B1-4DE9-95BA-828213AFCB18}" destId="{33CB3D84-54BA-4D52-B8F0-13930489397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BBD94-4C26-4BC0-B07F-58FF6C0FED15}">
      <dsp:nvSpPr>
        <dsp:cNvPr id="0" name=""/>
        <dsp:cNvSpPr/>
      </dsp:nvSpPr>
      <dsp:spPr>
        <a:xfrm>
          <a:off x="3438524" y="0"/>
          <a:ext cx="5157787" cy="1212949"/>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t" anchorCtr="0">
          <a:noAutofit/>
        </a:bodyPr>
        <a:lstStyle/>
        <a:p>
          <a:pPr marL="285750" lvl="1" indent="-285750" algn="l" defTabSz="2355850">
            <a:lnSpc>
              <a:spcPct val="90000"/>
            </a:lnSpc>
            <a:spcBef>
              <a:spcPct val="0"/>
            </a:spcBef>
            <a:spcAft>
              <a:spcPct val="15000"/>
            </a:spcAft>
            <a:buChar char="•"/>
          </a:pPr>
          <a:r>
            <a:rPr lang="zh-CN" altLang="en-US" sz="5300" kern="1200" dirty="0"/>
            <a:t>算法流程</a:t>
          </a:r>
        </a:p>
      </dsp:txBody>
      <dsp:txXfrm>
        <a:off x="3438524" y="151619"/>
        <a:ext cx="4702931" cy="909711"/>
      </dsp:txXfrm>
    </dsp:sp>
    <dsp:sp modelId="{5BAA548D-943D-49C4-961F-682E88F7EA10}">
      <dsp:nvSpPr>
        <dsp:cNvPr id="0" name=""/>
        <dsp:cNvSpPr/>
      </dsp:nvSpPr>
      <dsp:spPr>
        <a:xfrm>
          <a:off x="0" y="0"/>
          <a:ext cx="3438524" cy="12129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1</a:t>
          </a:r>
          <a:endParaRPr lang="zh-CN" altLang="en-US" sz="6400" kern="1200" dirty="0"/>
        </a:p>
      </dsp:txBody>
      <dsp:txXfrm>
        <a:off x="59211" y="59211"/>
        <a:ext cx="3320102" cy="1094527"/>
      </dsp:txXfrm>
    </dsp:sp>
    <dsp:sp modelId="{6782A45B-DE3D-4E92-8FE2-5F9988E5054E}">
      <dsp:nvSpPr>
        <dsp:cNvPr id="0" name=""/>
        <dsp:cNvSpPr/>
      </dsp:nvSpPr>
      <dsp:spPr>
        <a:xfrm>
          <a:off x="3438524" y="1334243"/>
          <a:ext cx="5157787" cy="1212949"/>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t" anchorCtr="0">
          <a:noAutofit/>
        </a:bodyPr>
        <a:lstStyle/>
        <a:p>
          <a:pPr marL="285750" lvl="1" indent="-285750" algn="l" defTabSz="2355850">
            <a:lnSpc>
              <a:spcPct val="90000"/>
            </a:lnSpc>
            <a:spcBef>
              <a:spcPct val="0"/>
            </a:spcBef>
            <a:spcAft>
              <a:spcPct val="15000"/>
            </a:spcAft>
            <a:buChar char="•"/>
          </a:pPr>
          <a:r>
            <a:rPr lang="zh-CN" altLang="en-US" sz="5300" kern="1200" dirty="0"/>
            <a:t>效果展示</a:t>
          </a:r>
        </a:p>
      </dsp:txBody>
      <dsp:txXfrm>
        <a:off x="3438524" y="1485862"/>
        <a:ext cx="4702931" cy="909711"/>
      </dsp:txXfrm>
    </dsp:sp>
    <dsp:sp modelId="{7649C722-9D3E-4382-A706-46451BED336F}">
      <dsp:nvSpPr>
        <dsp:cNvPr id="0" name=""/>
        <dsp:cNvSpPr/>
      </dsp:nvSpPr>
      <dsp:spPr>
        <a:xfrm>
          <a:off x="0" y="1334243"/>
          <a:ext cx="3438524" cy="12129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2</a:t>
          </a:r>
          <a:endParaRPr lang="zh-CN" altLang="en-US" sz="6400" kern="1200" dirty="0"/>
        </a:p>
      </dsp:txBody>
      <dsp:txXfrm>
        <a:off x="59211" y="1393454"/>
        <a:ext cx="3320102" cy="1094527"/>
      </dsp:txXfrm>
    </dsp:sp>
    <dsp:sp modelId="{3216C605-4C8F-4EA5-81BB-ADC6C5D01172}">
      <dsp:nvSpPr>
        <dsp:cNvPr id="0" name=""/>
        <dsp:cNvSpPr/>
      </dsp:nvSpPr>
      <dsp:spPr>
        <a:xfrm>
          <a:off x="3438524" y="2668487"/>
          <a:ext cx="5157787" cy="1212949"/>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t" anchorCtr="0">
          <a:noAutofit/>
        </a:bodyPr>
        <a:lstStyle/>
        <a:p>
          <a:pPr marL="285750" lvl="1" indent="-285750" algn="l" defTabSz="2355850">
            <a:lnSpc>
              <a:spcPct val="90000"/>
            </a:lnSpc>
            <a:spcBef>
              <a:spcPct val="0"/>
            </a:spcBef>
            <a:spcAft>
              <a:spcPct val="15000"/>
            </a:spcAft>
            <a:buChar char="•"/>
          </a:pPr>
          <a:r>
            <a:rPr lang="zh-CN" altLang="en-US" sz="5300" kern="1200" dirty="0"/>
            <a:t>总结</a:t>
          </a:r>
        </a:p>
      </dsp:txBody>
      <dsp:txXfrm>
        <a:off x="3438524" y="2820106"/>
        <a:ext cx="4702931" cy="909711"/>
      </dsp:txXfrm>
    </dsp:sp>
    <dsp:sp modelId="{67073AEA-C401-4524-96EB-01032C2036B2}">
      <dsp:nvSpPr>
        <dsp:cNvPr id="0" name=""/>
        <dsp:cNvSpPr/>
      </dsp:nvSpPr>
      <dsp:spPr>
        <a:xfrm>
          <a:off x="0" y="2668487"/>
          <a:ext cx="3438524" cy="12129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3</a:t>
          </a:r>
          <a:endParaRPr lang="zh-CN" altLang="en-US" sz="6400" kern="1200" dirty="0"/>
        </a:p>
      </dsp:txBody>
      <dsp:txXfrm>
        <a:off x="59211" y="2727698"/>
        <a:ext cx="3320102" cy="1094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91F1F-24A5-4029-BB77-47B62A6D90FE}">
      <dsp:nvSpPr>
        <dsp:cNvPr id="0" name=""/>
        <dsp:cNvSpPr/>
      </dsp:nvSpPr>
      <dsp:spPr>
        <a:xfrm>
          <a:off x="7555" y="1263255"/>
          <a:ext cx="2258210" cy="13549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构建尺度空间</a:t>
          </a:r>
        </a:p>
      </dsp:txBody>
      <dsp:txXfrm>
        <a:off x="47239" y="1302939"/>
        <a:ext cx="2178842" cy="1275558"/>
      </dsp:txXfrm>
    </dsp:sp>
    <dsp:sp modelId="{2C55D916-DDA9-44B4-BDFE-98270D9A3C85}">
      <dsp:nvSpPr>
        <dsp:cNvPr id="0" name=""/>
        <dsp:cNvSpPr/>
      </dsp:nvSpPr>
      <dsp:spPr>
        <a:xfrm>
          <a:off x="2491587" y="1660700"/>
          <a:ext cx="478740" cy="560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2491587" y="1772707"/>
        <a:ext cx="335118" cy="336022"/>
      </dsp:txXfrm>
    </dsp:sp>
    <dsp:sp modelId="{7696690C-CD5F-4745-8BBD-36A5CEF0A9CC}">
      <dsp:nvSpPr>
        <dsp:cNvPr id="0" name=""/>
        <dsp:cNvSpPr/>
      </dsp:nvSpPr>
      <dsp:spPr>
        <a:xfrm>
          <a:off x="3169050" y="1263255"/>
          <a:ext cx="2258210" cy="13549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寻找特征点</a:t>
          </a:r>
        </a:p>
      </dsp:txBody>
      <dsp:txXfrm>
        <a:off x="3208734" y="1302939"/>
        <a:ext cx="2178842" cy="1275558"/>
      </dsp:txXfrm>
    </dsp:sp>
    <dsp:sp modelId="{29B858DE-EC55-4FD8-868D-9B16D41737BE}">
      <dsp:nvSpPr>
        <dsp:cNvPr id="0" name=""/>
        <dsp:cNvSpPr/>
      </dsp:nvSpPr>
      <dsp:spPr>
        <a:xfrm>
          <a:off x="5653082" y="1660700"/>
          <a:ext cx="478740" cy="560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653082" y="1772707"/>
        <a:ext cx="335118" cy="336022"/>
      </dsp:txXfrm>
    </dsp:sp>
    <dsp:sp modelId="{101631EE-F9FF-4FCA-8C80-C8DCEF1E0941}">
      <dsp:nvSpPr>
        <dsp:cNvPr id="0" name=""/>
        <dsp:cNvSpPr/>
      </dsp:nvSpPr>
      <dsp:spPr>
        <a:xfrm>
          <a:off x="6330545" y="1263255"/>
          <a:ext cx="2258210" cy="135492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建立特征点描述符</a:t>
          </a:r>
        </a:p>
      </dsp:txBody>
      <dsp:txXfrm>
        <a:off x="6370229" y="1302939"/>
        <a:ext cx="2178842" cy="1275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99D8D-E97A-43A1-8D3F-DBFF3B96499E}">
      <dsp:nvSpPr>
        <dsp:cNvPr id="0" name=""/>
        <dsp:cNvSpPr/>
      </dsp:nvSpPr>
      <dsp:spPr>
        <a:xfrm rot="5400000">
          <a:off x="-312144" y="315495"/>
          <a:ext cx="2080965" cy="145667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构建高斯金字塔</a:t>
          </a:r>
        </a:p>
      </dsp:txBody>
      <dsp:txXfrm rot="-5400000">
        <a:off x="1" y="731688"/>
        <a:ext cx="1456676" cy="624289"/>
      </dsp:txXfrm>
    </dsp:sp>
    <dsp:sp modelId="{834A33F8-82CD-473D-88F3-AC78A060381A}">
      <dsp:nvSpPr>
        <dsp:cNvPr id="0" name=""/>
        <dsp:cNvSpPr/>
      </dsp:nvSpPr>
      <dsp:spPr>
        <a:xfrm rot="5400000">
          <a:off x="4350180" y="-2890153"/>
          <a:ext cx="1352627" cy="7139635"/>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将原始图像降采样得到一系列不同大小的图像，高斯滤波得到不同尺度的图像</a:t>
          </a:r>
        </a:p>
      </dsp:txBody>
      <dsp:txXfrm rot="-5400000">
        <a:off x="1456676" y="69381"/>
        <a:ext cx="7073605" cy="1220567"/>
      </dsp:txXfrm>
    </dsp:sp>
    <dsp:sp modelId="{DEC36B69-181E-4DC6-A4B7-B388BCEB088E}">
      <dsp:nvSpPr>
        <dsp:cNvPr id="0" name=""/>
        <dsp:cNvSpPr/>
      </dsp:nvSpPr>
      <dsp:spPr>
        <a:xfrm rot="5400000">
          <a:off x="-312144" y="2109265"/>
          <a:ext cx="2080965" cy="1456676"/>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构建高斯差分金字塔</a:t>
          </a:r>
        </a:p>
      </dsp:txBody>
      <dsp:txXfrm rot="-5400000">
        <a:off x="1" y="2525458"/>
        <a:ext cx="1456676" cy="624289"/>
      </dsp:txXfrm>
    </dsp:sp>
    <dsp:sp modelId="{63F2DDDA-797A-4234-A77E-B71C3331DF31}">
      <dsp:nvSpPr>
        <dsp:cNvPr id="0" name=""/>
        <dsp:cNvSpPr/>
      </dsp:nvSpPr>
      <dsp:spPr>
        <a:xfrm rot="5400000">
          <a:off x="4350180" y="-1096383"/>
          <a:ext cx="1352627" cy="7139635"/>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利用</a:t>
          </a:r>
          <a:r>
            <a:rPr lang="en-US" altLang="zh-CN" sz="3000" kern="1200" dirty="0" err="1"/>
            <a:t>DoG</a:t>
          </a:r>
          <a:r>
            <a:rPr lang="zh-CN" altLang="en-US" sz="3000" kern="1200" dirty="0"/>
            <a:t>算子近似尺度规范化的</a:t>
          </a:r>
          <a:r>
            <a:rPr lang="en-US" altLang="zh-CN" sz="3000" kern="1200" dirty="0" err="1"/>
            <a:t>LoG</a:t>
          </a:r>
          <a:r>
            <a:rPr lang="zh-CN" altLang="en-US" sz="3000" kern="1200" dirty="0"/>
            <a:t>算子对图像做差分处理</a:t>
          </a:r>
        </a:p>
      </dsp:txBody>
      <dsp:txXfrm rot="-5400000">
        <a:off x="1456676" y="1863151"/>
        <a:ext cx="7073605" cy="1220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9B4A0-B486-409E-9985-D509E4E779FB}">
      <dsp:nvSpPr>
        <dsp:cNvPr id="0" name=""/>
        <dsp:cNvSpPr/>
      </dsp:nvSpPr>
      <dsp:spPr>
        <a:xfrm>
          <a:off x="3987" y="1476484"/>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检测局部极值</a:t>
          </a:r>
        </a:p>
      </dsp:txBody>
      <dsp:txXfrm>
        <a:off x="468221" y="1476484"/>
        <a:ext cx="1392704" cy="928468"/>
      </dsp:txXfrm>
    </dsp:sp>
    <dsp:sp modelId="{090221F9-D298-40AC-A9FA-D273776C5026}">
      <dsp:nvSpPr>
        <dsp:cNvPr id="0" name=""/>
        <dsp:cNvSpPr/>
      </dsp:nvSpPr>
      <dsp:spPr>
        <a:xfrm>
          <a:off x="2093042" y="1476484"/>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确定关键点位置和尺度</a:t>
          </a:r>
        </a:p>
      </dsp:txBody>
      <dsp:txXfrm>
        <a:off x="2557276" y="1476484"/>
        <a:ext cx="1392704" cy="928468"/>
      </dsp:txXfrm>
    </dsp:sp>
    <dsp:sp modelId="{AE3C1FA4-9C44-40C8-B4C7-7813F5C57956}">
      <dsp:nvSpPr>
        <dsp:cNvPr id="0" name=""/>
        <dsp:cNvSpPr/>
      </dsp:nvSpPr>
      <dsp:spPr>
        <a:xfrm>
          <a:off x="4182097" y="1476484"/>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计算关键点点方向</a:t>
          </a:r>
        </a:p>
      </dsp:txBody>
      <dsp:txXfrm>
        <a:off x="4646331" y="1476484"/>
        <a:ext cx="1392704" cy="928468"/>
      </dsp:txXfrm>
    </dsp:sp>
    <dsp:sp modelId="{68C94D11-4EBF-4D65-9B3A-AF0DD487A272}">
      <dsp:nvSpPr>
        <dsp:cNvPr id="0" name=""/>
        <dsp:cNvSpPr/>
      </dsp:nvSpPr>
      <dsp:spPr>
        <a:xfrm>
          <a:off x="6271152" y="1476484"/>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排序并删除重复特征点</a:t>
          </a:r>
        </a:p>
      </dsp:txBody>
      <dsp:txXfrm>
        <a:off x="6735386" y="1476484"/>
        <a:ext cx="1392704" cy="928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EDE1E-3A09-4D48-A232-C5DDC6A2D630}">
      <dsp:nvSpPr>
        <dsp:cNvPr id="0" name=""/>
        <dsp:cNvSpPr/>
      </dsp:nvSpPr>
      <dsp:spPr>
        <a:xfrm>
          <a:off x="2518" y="1327055"/>
          <a:ext cx="3068312" cy="122732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获取特征点对应邻域</a:t>
          </a:r>
        </a:p>
      </dsp:txBody>
      <dsp:txXfrm>
        <a:off x="616181" y="1327055"/>
        <a:ext cx="1840987" cy="1227325"/>
      </dsp:txXfrm>
    </dsp:sp>
    <dsp:sp modelId="{7949B293-FABA-4243-AA9F-0A9CB5A1A2AA}">
      <dsp:nvSpPr>
        <dsp:cNvPr id="0" name=""/>
        <dsp:cNvSpPr/>
      </dsp:nvSpPr>
      <dsp:spPr>
        <a:xfrm>
          <a:off x="2763999" y="1327055"/>
          <a:ext cx="3068312" cy="122732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生成子区域梯度直方图</a:t>
          </a:r>
        </a:p>
      </dsp:txBody>
      <dsp:txXfrm>
        <a:off x="3377662" y="1327055"/>
        <a:ext cx="1840987" cy="1227325"/>
      </dsp:txXfrm>
    </dsp:sp>
    <dsp:sp modelId="{33CB3D84-54BA-4D52-B8F0-139304893976}">
      <dsp:nvSpPr>
        <dsp:cNvPr id="0" name=""/>
        <dsp:cNvSpPr/>
      </dsp:nvSpPr>
      <dsp:spPr>
        <a:xfrm>
          <a:off x="5525481" y="1327055"/>
          <a:ext cx="3068312" cy="1227325"/>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输出标准特征描述向量</a:t>
          </a:r>
        </a:p>
      </dsp:txBody>
      <dsp:txXfrm>
        <a:off x="6139144" y="1327055"/>
        <a:ext cx="1840987" cy="122732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29B1-354F-4BE5-A2B2-4F17203AFC70}" type="datetimeFigureOut">
              <a:rPr lang="zh-CN" altLang="en-US" smtClean="0"/>
              <a:t>2020/4/2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A5F51-79B2-4F08-AE36-FB4505983868}" type="slidenum">
              <a:rPr lang="zh-CN" altLang="en-US" smtClean="0"/>
              <a:t>‹#›</a:t>
            </a:fld>
            <a:endParaRPr lang="zh-CN" altLang="en-US"/>
          </a:p>
        </p:txBody>
      </p:sp>
    </p:spTree>
    <p:extLst>
      <p:ext uri="{BB962C8B-B14F-4D97-AF65-F5344CB8AC3E}">
        <p14:creationId xmlns:p14="http://schemas.microsoft.com/office/powerpoint/2010/main" val="183512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N=log2(min)-0.5</a:t>
            </a:r>
          </a:p>
          <a:p>
            <a:r>
              <a:rPr lang="zh-CN" altLang="en-US" sz="1200" b="0" i="0" kern="1200" dirty="0">
                <a:solidFill>
                  <a:schemeClr val="tx1"/>
                </a:solidFill>
                <a:effectLst/>
                <a:latin typeface="+mn-lt"/>
                <a:ea typeface="+mn-ea"/>
                <a:cs typeface="+mn-cs"/>
              </a:rPr>
              <a:t>假设</a:t>
            </a:r>
            <a:r>
              <a:rPr lang="en-US" altLang="zh-CN" sz="1200" b="0" i="0" kern="1200" dirty="0">
                <a:solidFill>
                  <a:schemeClr val="tx1"/>
                </a:solidFill>
                <a:effectLst/>
                <a:latin typeface="+mn-lt"/>
                <a:ea typeface="+mn-ea"/>
                <a:cs typeface="+mn-cs"/>
              </a:rPr>
              <a:t>s=3</a:t>
            </a:r>
            <a:r>
              <a:rPr lang="zh-CN" altLang="en-US" sz="1200" b="0" i="0" kern="1200" dirty="0">
                <a:solidFill>
                  <a:schemeClr val="tx1"/>
                </a:solidFill>
                <a:effectLst/>
                <a:latin typeface="+mn-lt"/>
                <a:ea typeface="+mn-ea"/>
                <a:cs typeface="+mn-cs"/>
              </a:rPr>
              <a:t>，也就是每个塔里有</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层，则</a:t>
            </a:r>
            <a:r>
              <a:rPr lang="en-US" altLang="zh-CN" sz="1200" b="0" i="0" kern="1200" dirty="0">
                <a:solidFill>
                  <a:schemeClr val="tx1"/>
                </a:solidFill>
                <a:effectLst/>
                <a:latin typeface="+mn-lt"/>
                <a:ea typeface="+mn-ea"/>
                <a:cs typeface="+mn-cs"/>
              </a:rPr>
              <a:t>k=2^1/s=2^1/3</a:t>
            </a:r>
            <a:r>
              <a:rPr lang="zh-CN" altLang="en-US" sz="1200" b="0" i="0" kern="1200" dirty="0">
                <a:solidFill>
                  <a:schemeClr val="tx1"/>
                </a:solidFill>
                <a:effectLst/>
                <a:latin typeface="+mn-lt"/>
                <a:ea typeface="+mn-ea"/>
                <a:cs typeface="+mn-cs"/>
              </a:rPr>
              <a:t>，那么按照上图可得</a:t>
            </a:r>
            <a:r>
              <a:rPr lang="en-US" altLang="zh-CN" sz="1200" b="0" i="0" kern="1200" dirty="0">
                <a:solidFill>
                  <a:schemeClr val="tx1"/>
                </a:solidFill>
                <a:effectLst/>
                <a:latin typeface="+mn-lt"/>
                <a:ea typeface="+mn-ea"/>
                <a:cs typeface="+mn-cs"/>
              </a:rPr>
              <a:t>Gauss Space</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DoG</a:t>
            </a:r>
            <a:r>
              <a:rPr lang="en-US" altLang="zh-CN" sz="1200" b="0" i="0" kern="1200" dirty="0">
                <a:solidFill>
                  <a:schemeClr val="tx1"/>
                </a:solidFill>
                <a:effectLst/>
                <a:latin typeface="+mn-lt"/>
                <a:ea typeface="+mn-ea"/>
                <a:cs typeface="+mn-cs"/>
              </a:rPr>
              <a:t> space </a:t>
            </a:r>
            <a:r>
              <a:rPr lang="zh-CN" altLang="en-US" sz="1200" b="0" i="0" kern="1200" dirty="0">
                <a:solidFill>
                  <a:schemeClr val="tx1"/>
                </a:solidFill>
                <a:effectLst/>
                <a:latin typeface="+mn-lt"/>
                <a:ea typeface="+mn-ea"/>
                <a:cs typeface="+mn-cs"/>
              </a:rPr>
              <a:t>分别有</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个）和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s-1</a:t>
            </a:r>
            <a:r>
              <a:rPr lang="zh-CN" altLang="en-US" sz="1200" b="0" i="0" kern="1200" dirty="0">
                <a:solidFill>
                  <a:schemeClr val="tx1"/>
                </a:solidFill>
                <a:effectLst/>
                <a:latin typeface="+mn-lt"/>
                <a:ea typeface="+mn-ea"/>
                <a:cs typeface="+mn-cs"/>
              </a:rPr>
              <a:t>个）分量，在</a:t>
            </a:r>
            <a:r>
              <a:rPr lang="en-US" altLang="zh-CN" sz="1200" b="0" i="0" kern="1200" dirty="0" err="1">
                <a:solidFill>
                  <a:schemeClr val="tx1"/>
                </a:solidFill>
                <a:effectLst/>
                <a:latin typeface="+mn-lt"/>
                <a:ea typeface="+mn-ea"/>
                <a:cs typeface="+mn-cs"/>
              </a:rPr>
              <a:t>DoG</a:t>
            </a:r>
            <a:r>
              <a:rPr lang="en-US" altLang="zh-CN" sz="1200" b="0" i="0" kern="1200" dirty="0">
                <a:solidFill>
                  <a:schemeClr val="tx1"/>
                </a:solidFill>
                <a:effectLst/>
                <a:latin typeface="+mn-lt"/>
                <a:ea typeface="+mn-ea"/>
                <a:cs typeface="+mn-cs"/>
              </a:rPr>
              <a:t> space</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1st-octave</a:t>
            </a:r>
            <a:r>
              <a:rPr lang="zh-CN" altLang="en-US" sz="1200" b="0" i="0" kern="1200" dirty="0">
                <a:solidFill>
                  <a:schemeClr val="tx1"/>
                </a:solidFill>
                <a:effectLst/>
                <a:latin typeface="+mn-lt"/>
                <a:ea typeface="+mn-ea"/>
                <a:cs typeface="+mn-cs"/>
              </a:rPr>
              <a:t>两项分别是</a:t>
            </a:r>
            <a:r>
              <a:rPr lang="en-US" altLang="zh-CN" sz="1200" b="0" i="0" kern="1200" dirty="0" err="1">
                <a:solidFill>
                  <a:schemeClr val="tx1"/>
                </a:solidFill>
                <a:effectLst/>
                <a:latin typeface="+mn-lt"/>
                <a:ea typeface="+mn-ea"/>
                <a:cs typeface="+mn-cs"/>
              </a:rPr>
              <a:t>σ,kσ</a:t>
            </a:r>
            <a:r>
              <a:rPr lang="en-US" altLang="zh-CN" sz="1200" b="0" i="0" kern="1200" dirty="0">
                <a:solidFill>
                  <a:schemeClr val="tx1"/>
                </a:solidFill>
                <a:effectLst/>
                <a:latin typeface="+mn-lt"/>
                <a:ea typeface="+mn-ea"/>
                <a:cs typeface="+mn-cs"/>
              </a:rPr>
              <a:t>; 2nd-octave</a:t>
            </a:r>
            <a:r>
              <a:rPr lang="zh-CN" altLang="en-US" sz="1200" b="0" i="0" kern="1200" dirty="0">
                <a:solidFill>
                  <a:schemeClr val="tx1"/>
                </a:solidFill>
                <a:effectLst/>
                <a:latin typeface="+mn-lt"/>
                <a:ea typeface="+mn-ea"/>
                <a:cs typeface="+mn-cs"/>
              </a:rPr>
              <a:t>两项分别是</a:t>
            </a:r>
            <a:r>
              <a:rPr lang="en-US" altLang="zh-CN" sz="1200" b="0" i="0" kern="1200" dirty="0">
                <a:solidFill>
                  <a:schemeClr val="tx1"/>
                </a:solidFill>
                <a:effectLst/>
                <a:latin typeface="+mn-lt"/>
                <a:ea typeface="+mn-ea"/>
                <a:cs typeface="+mn-cs"/>
              </a:rPr>
              <a:t>2σ,2kσ;</a:t>
            </a:r>
            <a:r>
              <a:rPr lang="zh-CN" altLang="en-US" sz="1200" b="0" i="0" kern="1200" dirty="0">
                <a:solidFill>
                  <a:schemeClr val="tx1"/>
                </a:solidFill>
                <a:effectLst/>
                <a:latin typeface="+mn-lt"/>
                <a:ea typeface="+mn-ea"/>
                <a:cs typeface="+mn-cs"/>
              </a:rPr>
              <a:t>由于无法比较极值，我们必须在高斯空间继续添加高斯模糊项，使得形成</a:t>
            </a:r>
            <a:r>
              <a:rPr lang="en-US" altLang="zh-CN" sz="1200" b="0" i="0" kern="1200" dirty="0">
                <a:solidFill>
                  <a:schemeClr val="tx1"/>
                </a:solidFill>
                <a:effectLst/>
                <a:latin typeface="+mn-lt"/>
                <a:ea typeface="+mn-ea"/>
                <a:cs typeface="+mn-cs"/>
              </a:rPr>
              <a:t>σ,kσ,k2σ,k3σ,k4σ</a:t>
            </a:r>
            <a:r>
              <a:rPr lang="zh-CN" altLang="en-US" sz="1200" b="0" i="0" kern="1200" dirty="0">
                <a:solidFill>
                  <a:schemeClr val="tx1"/>
                </a:solidFill>
                <a:effectLst/>
                <a:latin typeface="+mn-lt"/>
                <a:ea typeface="+mn-ea"/>
                <a:cs typeface="+mn-cs"/>
              </a:rPr>
              <a:t>这样就可以选择</a:t>
            </a:r>
            <a:r>
              <a:rPr lang="en-US" altLang="zh-CN" sz="1200" b="0" i="0" kern="1200" dirty="0" err="1">
                <a:solidFill>
                  <a:schemeClr val="tx1"/>
                </a:solidFill>
                <a:effectLst/>
                <a:latin typeface="+mn-lt"/>
                <a:ea typeface="+mn-ea"/>
                <a:cs typeface="+mn-cs"/>
              </a:rPr>
              <a:t>DoG</a:t>
            </a:r>
            <a:r>
              <a:rPr lang="en-US" altLang="zh-CN" sz="1200" b="0" i="0" kern="1200" dirty="0">
                <a:solidFill>
                  <a:schemeClr val="tx1"/>
                </a:solidFill>
                <a:effectLst/>
                <a:latin typeface="+mn-lt"/>
                <a:ea typeface="+mn-ea"/>
                <a:cs typeface="+mn-cs"/>
              </a:rPr>
              <a:t> space</a:t>
            </a:r>
            <a:r>
              <a:rPr lang="zh-CN" altLang="en-US" sz="1200" b="0" i="0" kern="1200" dirty="0">
                <a:solidFill>
                  <a:schemeClr val="tx1"/>
                </a:solidFill>
                <a:effectLst/>
                <a:latin typeface="+mn-lt"/>
                <a:ea typeface="+mn-ea"/>
                <a:cs typeface="+mn-cs"/>
              </a:rPr>
              <a:t>中的中间三项</a:t>
            </a:r>
            <a:r>
              <a:rPr lang="en-US" altLang="zh-CN" sz="1200" b="0" i="0" kern="1200" dirty="0">
                <a:solidFill>
                  <a:schemeClr val="tx1"/>
                </a:solidFill>
                <a:effectLst/>
                <a:latin typeface="+mn-lt"/>
                <a:ea typeface="+mn-ea"/>
                <a:cs typeface="+mn-cs"/>
              </a:rPr>
              <a:t>kσ,k2σ,k3σ</a:t>
            </a:r>
            <a:r>
              <a:rPr lang="zh-CN" altLang="en-US" sz="1200" b="0" i="0" kern="1200" dirty="0">
                <a:solidFill>
                  <a:schemeClr val="tx1"/>
                </a:solidFill>
                <a:effectLst/>
                <a:latin typeface="+mn-lt"/>
                <a:ea typeface="+mn-ea"/>
                <a:cs typeface="+mn-cs"/>
              </a:rPr>
              <a:t>（只有左右都有才能有极值），那么下一</a:t>
            </a:r>
            <a:r>
              <a:rPr lang="en-US" altLang="zh-CN" sz="1200" b="0" i="0" kern="1200" dirty="0">
                <a:solidFill>
                  <a:schemeClr val="tx1"/>
                </a:solidFill>
                <a:effectLst/>
                <a:latin typeface="+mn-lt"/>
                <a:ea typeface="+mn-ea"/>
                <a:cs typeface="+mn-cs"/>
              </a:rPr>
              <a:t>octave</a:t>
            </a:r>
            <a:r>
              <a:rPr lang="zh-CN" altLang="en-US" sz="1200" b="0" i="0" kern="1200" dirty="0">
                <a:solidFill>
                  <a:schemeClr val="tx1"/>
                </a:solidFill>
                <a:effectLst/>
                <a:latin typeface="+mn-lt"/>
                <a:ea typeface="+mn-ea"/>
                <a:cs typeface="+mn-cs"/>
              </a:rPr>
              <a:t>中（由上一层降采样获得）所得三项即为</a:t>
            </a:r>
            <a:r>
              <a:rPr lang="en-US" altLang="zh-CN" sz="1200" b="0" i="0" kern="1200" dirty="0">
                <a:solidFill>
                  <a:schemeClr val="tx1"/>
                </a:solidFill>
                <a:effectLst/>
                <a:latin typeface="+mn-lt"/>
                <a:ea typeface="+mn-ea"/>
                <a:cs typeface="+mn-cs"/>
              </a:rPr>
              <a:t>2kσ,2k2σ,2k3σ</a:t>
            </a:r>
            <a:r>
              <a:rPr lang="zh-CN" altLang="en-US" sz="1200" b="0" i="0" kern="1200" dirty="0">
                <a:solidFill>
                  <a:schemeClr val="tx1"/>
                </a:solidFill>
                <a:effectLst/>
                <a:latin typeface="+mn-lt"/>
                <a:ea typeface="+mn-ea"/>
                <a:cs typeface="+mn-cs"/>
              </a:rPr>
              <a:t>，其首项</a:t>
            </a:r>
            <a:r>
              <a:rPr lang="en-US" altLang="zh-CN" sz="1200" b="0" i="0" kern="1200" dirty="0">
                <a:solidFill>
                  <a:schemeClr val="tx1"/>
                </a:solidFill>
                <a:effectLst/>
                <a:latin typeface="+mn-lt"/>
                <a:ea typeface="+mn-ea"/>
                <a:cs typeface="+mn-cs"/>
              </a:rPr>
              <a:t>2kσ=24/3</a:t>
            </a:r>
            <a:r>
              <a:rPr lang="zh-CN" altLang="en-US" sz="1200" b="0" i="0" kern="1200" dirty="0">
                <a:solidFill>
                  <a:schemeClr val="tx1"/>
                </a:solidFill>
                <a:effectLst/>
                <a:latin typeface="+mn-lt"/>
                <a:ea typeface="+mn-ea"/>
                <a:cs typeface="+mn-cs"/>
              </a:rPr>
              <a:t>。刚好与上一</a:t>
            </a:r>
            <a:r>
              <a:rPr lang="en-US" altLang="zh-CN" sz="1200" b="0" i="0" kern="1200" dirty="0">
                <a:solidFill>
                  <a:schemeClr val="tx1"/>
                </a:solidFill>
                <a:effectLst/>
                <a:latin typeface="+mn-lt"/>
                <a:ea typeface="+mn-ea"/>
                <a:cs typeface="+mn-cs"/>
              </a:rPr>
              <a:t>octave</a:t>
            </a:r>
            <a:r>
              <a:rPr lang="zh-CN" altLang="en-US" sz="1200" b="0" i="0" kern="1200" dirty="0">
                <a:solidFill>
                  <a:schemeClr val="tx1"/>
                </a:solidFill>
                <a:effectLst/>
                <a:latin typeface="+mn-lt"/>
                <a:ea typeface="+mn-ea"/>
                <a:cs typeface="+mn-cs"/>
              </a:rPr>
              <a:t>末项</a:t>
            </a:r>
            <a:r>
              <a:rPr lang="en-US" altLang="zh-CN" sz="1200" b="0" i="0" kern="1200" dirty="0">
                <a:solidFill>
                  <a:schemeClr val="tx1"/>
                </a:solidFill>
                <a:effectLst/>
                <a:latin typeface="+mn-lt"/>
                <a:ea typeface="+mn-ea"/>
                <a:cs typeface="+mn-cs"/>
              </a:rPr>
              <a:t>k3σ=23/3</a:t>
            </a:r>
            <a:r>
              <a:rPr lang="zh-CN" altLang="en-US" sz="1200" b="0" i="0" kern="1200" dirty="0">
                <a:solidFill>
                  <a:schemeClr val="tx1"/>
                </a:solidFill>
                <a:effectLst/>
                <a:latin typeface="+mn-lt"/>
                <a:ea typeface="+mn-ea"/>
                <a:cs typeface="+mn-cs"/>
              </a:rPr>
              <a:t>尺度变化连续起来，所以每次要在</a:t>
            </a:r>
            <a:r>
              <a:rPr lang="en-US" altLang="zh-CN" sz="1200" b="0" i="0" kern="1200" dirty="0">
                <a:solidFill>
                  <a:schemeClr val="tx1"/>
                </a:solidFill>
                <a:effectLst/>
                <a:latin typeface="+mn-lt"/>
                <a:ea typeface="+mn-ea"/>
                <a:cs typeface="+mn-cs"/>
              </a:rPr>
              <a:t>Gaussian space</a:t>
            </a:r>
            <a:r>
              <a:rPr lang="zh-CN" altLang="en-US" sz="1200" b="0" i="0" kern="1200" dirty="0">
                <a:solidFill>
                  <a:schemeClr val="tx1"/>
                </a:solidFill>
                <a:effectLst/>
                <a:latin typeface="+mn-lt"/>
                <a:ea typeface="+mn-ea"/>
                <a:cs typeface="+mn-cs"/>
              </a:rPr>
              <a:t>添加</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项，每组（塔）共</a:t>
            </a:r>
            <a:r>
              <a:rPr lang="en-US" altLang="zh-CN" sz="1200" b="0" i="0" kern="1200" dirty="0">
                <a:solidFill>
                  <a:schemeClr val="tx1"/>
                </a:solidFill>
                <a:effectLst/>
                <a:latin typeface="+mn-lt"/>
                <a:ea typeface="+mn-ea"/>
                <a:cs typeface="+mn-cs"/>
              </a:rPr>
              <a:t>S+3</a:t>
            </a:r>
            <a:r>
              <a:rPr lang="zh-CN" altLang="en-US" sz="1200" b="0" i="0" kern="1200" dirty="0">
                <a:solidFill>
                  <a:schemeClr val="tx1"/>
                </a:solidFill>
                <a:effectLst/>
                <a:latin typeface="+mn-lt"/>
                <a:ea typeface="+mn-ea"/>
                <a:cs typeface="+mn-cs"/>
              </a:rPr>
              <a:t>层图像，相应的</a:t>
            </a:r>
            <a:r>
              <a:rPr lang="en-US" altLang="zh-CN" sz="1200" b="0" i="0" kern="1200" dirty="0" err="1">
                <a:solidFill>
                  <a:schemeClr val="tx1"/>
                </a:solidFill>
                <a:effectLst/>
                <a:latin typeface="+mn-lt"/>
                <a:ea typeface="+mn-ea"/>
                <a:cs typeface="+mn-cs"/>
              </a:rPr>
              <a:t>DoG</a:t>
            </a:r>
            <a:r>
              <a:rPr lang="zh-CN" altLang="en-US" sz="1200" b="0" i="0" kern="1200" dirty="0">
                <a:solidFill>
                  <a:schemeClr val="tx1"/>
                </a:solidFill>
                <a:effectLst/>
                <a:latin typeface="+mn-lt"/>
                <a:ea typeface="+mn-ea"/>
                <a:cs typeface="+mn-cs"/>
              </a:rPr>
              <a:t>金字塔有</a:t>
            </a:r>
            <a:r>
              <a:rPr lang="en-US" altLang="zh-CN" sz="1200" b="0" i="0" kern="1200" dirty="0">
                <a:solidFill>
                  <a:schemeClr val="tx1"/>
                </a:solidFill>
                <a:effectLst/>
                <a:latin typeface="+mn-lt"/>
                <a:ea typeface="+mn-ea"/>
                <a:cs typeface="+mn-cs"/>
              </a:rPr>
              <a:t>S+2</a:t>
            </a:r>
            <a:r>
              <a:rPr lang="zh-CN" altLang="en-US" sz="1200" b="0" i="0" kern="1200" dirty="0">
                <a:solidFill>
                  <a:schemeClr val="tx1"/>
                </a:solidFill>
                <a:effectLst/>
                <a:latin typeface="+mn-lt"/>
                <a:ea typeface="+mn-ea"/>
                <a:cs typeface="+mn-cs"/>
              </a:rPr>
              <a:t>层图像。</a:t>
            </a:r>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7</a:t>
            </a:fld>
            <a:endParaRPr lang="zh-CN" altLang="en-US"/>
          </a:p>
        </p:txBody>
      </p:sp>
    </p:spTree>
    <p:extLst>
      <p:ext uri="{BB962C8B-B14F-4D97-AF65-F5344CB8AC3E}">
        <p14:creationId xmlns:p14="http://schemas.microsoft.com/office/powerpoint/2010/main" val="101886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该步骤与获得特征点主方向的方法类似</a:t>
            </a:r>
          </a:p>
        </p:txBody>
      </p:sp>
      <p:sp>
        <p:nvSpPr>
          <p:cNvPr id="4" name="灯片编号占位符 3"/>
          <p:cNvSpPr>
            <a:spLocks noGrp="1"/>
          </p:cNvSpPr>
          <p:nvPr>
            <p:ph type="sldNum" sz="quarter" idx="5"/>
          </p:nvPr>
        </p:nvSpPr>
        <p:spPr/>
        <p:txBody>
          <a:bodyPr/>
          <a:lstStyle/>
          <a:p>
            <a:fld id="{F03A5F51-79B2-4F08-AE36-FB4505983868}" type="slidenum">
              <a:rPr lang="zh-CN" altLang="en-US" smtClean="0"/>
              <a:t>18</a:t>
            </a:fld>
            <a:endParaRPr lang="zh-CN" altLang="en-US"/>
          </a:p>
        </p:txBody>
      </p:sp>
    </p:spTree>
    <p:extLst>
      <p:ext uri="{BB962C8B-B14F-4D97-AF65-F5344CB8AC3E}">
        <p14:creationId xmlns:p14="http://schemas.microsoft.com/office/powerpoint/2010/main" val="127651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在特征点的确定过程中，特征点的坐标以及尺度被确定下来，正是运用尺度参量实现的</a:t>
            </a:r>
            <a:r>
              <a:rPr lang="en-US" altLang="zh-CN" dirty="0"/>
              <a:t>Scale-Invariant</a:t>
            </a:r>
            <a:r>
              <a:rPr lang="zh-CN" altLang="en-US" dirty="0"/>
              <a:t>即尺度不变</a:t>
            </a:r>
          </a:p>
        </p:txBody>
      </p:sp>
      <p:sp>
        <p:nvSpPr>
          <p:cNvPr id="4" name="灯片编号占位符 3"/>
          <p:cNvSpPr>
            <a:spLocks noGrp="1"/>
          </p:cNvSpPr>
          <p:nvPr>
            <p:ph type="sldNum" sz="quarter" idx="5"/>
          </p:nvPr>
        </p:nvSpPr>
        <p:spPr/>
        <p:txBody>
          <a:bodyPr/>
          <a:lstStyle/>
          <a:p>
            <a:fld id="{F03A5F51-79B2-4F08-AE36-FB4505983868}" type="slidenum">
              <a:rPr lang="zh-CN" altLang="en-US" smtClean="0"/>
              <a:t>24</a:t>
            </a:fld>
            <a:endParaRPr lang="zh-CN" altLang="en-US"/>
          </a:p>
        </p:txBody>
      </p:sp>
    </p:spTree>
    <p:extLst>
      <p:ext uri="{BB962C8B-B14F-4D97-AF65-F5344CB8AC3E}">
        <p14:creationId xmlns:p14="http://schemas.microsoft.com/office/powerpoint/2010/main" val="152366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N=8 s=3</a:t>
            </a:r>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8</a:t>
            </a:fld>
            <a:endParaRPr lang="zh-CN" altLang="en-US"/>
          </a:p>
        </p:txBody>
      </p:sp>
    </p:spTree>
    <p:extLst>
      <p:ext uri="{BB962C8B-B14F-4D97-AF65-F5344CB8AC3E}">
        <p14:creationId xmlns:p14="http://schemas.microsoft.com/office/powerpoint/2010/main" val="89877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关键点是一些十分突出的不会因光照、尺度、旋转等因素而消失的点，比如角点、边缘点、暗区域的亮点以及亮区域的暗点。</a:t>
            </a:r>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11</a:t>
            </a:fld>
            <a:endParaRPr lang="zh-CN" altLang="en-US"/>
          </a:p>
        </p:txBody>
      </p:sp>
    </p:spTree>
    <p:extLst>
      <p:ext uri="{BB962C8B-B14F-4D97-AF65-F5344CB8AC3E}">
        <p14:creationId xmlns:p14="http://schemas.microsoft.com/office/powerpoint/2010/main" val="22557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存储的图像数据是离散的，而我们之前找到的极值点也就是离散空间中的极值点，但是离散空间中的极值点并不是真实的连续空间中的极值点。所以需要对</a:t>
            </a:r>
            <a:r>
              <a:rPr lang="en-US" altLang="zh-CN" sz="1200" b="0" i="0" kern="1200" dirty="0" err="1">
                <a:solidFill>
                  <a:schemeClr val="tx1"/>
                </a:solidFill>
                <a:effectLst/>
                <a:latin typeface="+mn-lt"/>
                <a:ea typeface="+mn-ea"/>
                <a:cs typeface="+mn-cs"/>
              </a:rPr>
              <a:t>DoG</a:t>
            </a:r>
            <a:r>
              <a:rPr lang="zh-CN" altLang="en-US" sz="1200" b="0" i="0" kern="1200" dirty="0">
                <a:solidFill>
                  <a:schemeClr val="tx1"/>
                </a:solidFill>
                <a:effectLst/>
                <a:latin typeface="+mn-lt"/>
                <a:ea typeface="+mn-ea"/>
                <a:cs typeface="+mn-cs"/>
              </a:rPr>
              <a:t>空间进行拟合处理，以找到极值点的精确位置和尺度。</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03A5F51-79B2-4F08-AE36-FB4505983868}" type="slidenum">
              <a:rPr lang="zh-CN" altLang="en-US" smtClean="0"/>
              <a:t>12</a:t>
            </a:fld>
            <a:endParaRPr lang="zh-CN" altLang="en-US"/>
          </a:p>
        </p:txBody>
      </p:sp>
    </p:spTree>
    <p:extLst>
      <p:ext uri="{BB962C8B-B14F-4D97-AF65-F5344CB8AC3E}">
        <p14:creationId xmlns:p14="http://schemas.microsoft.com/office/powerpoint/2010/main" val="209607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因为低对比度的特征点和边界点对光照和噪声变化非常敏感，所以要去掉。</a:t>
            </a:r>
            <a:endParaRPr lang="en-US" altLang="zh-CN" dirty="0"/>
          </a:p>
          <a:p>
            <a:r>
              <a:rPr lang="zh-CN" altLang="en-US" dirty="0"/>
              <a:t>另外，我们还需要去除那些在边缘位置的极值点，以提高关键点的稳定性。在边缘梯度的方向上曲率值比较大，而沿着边缘方向则曲率值较小。候选特征点的</a:t>
            </a:r>
            <a:r>
              <a:rPr lang="en-US" altLang="zh-CN" dirty="0" err="1"/>
              <a:t>DoG</a:t>
            </a:r>
            <a:r>
              <a:rPr lang="zh-CN" altLang="en-US" dirty="0"/>
              <a:t>函数</a:t>
            </a:r>
            <a:r>
              <a:rPr lang="en-US" altLang="zh-CN" dirty="0"/>
              <a:t>D(x)</a:t>
            </a:r>
            <a:r>
              <a:rPr lang="zh-CN" altLang="en-US" dirty="0"/>
              <a:t>的主曲率与</a:t>
            </a:r>
            <a:r>
              <a:rPr lang="en-US" altLang="zh-CN" dirty="0"/>
              <a:t>2×2Hessian</a:t>
            </a:r>
            <a:r>
              <a:rPr lang="zh-CN" altLang="en-US" dirty="0"/>
              <a:t>矩阵</a:t>
            </a:r>
            <a:r>
              <a:rPr lang="en-US" altLang="zh-CN" dirty="0"/>
              <a:t>H</a:t>
            </a:r>
            <a:r>
              <a:rPr lang="zh-CN" altLang="en-US" dirty="0"/>
              <a:t>的特征值成正比。</a:t>
            </a:r>
          </a:p>
          <a:p>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13</a:t>
            </a:fld>
            <a:endParaRPr lang="zh-CN" altLang="en-US"/>
          </a:p>
        </p:txBody>
      </p:sp>
    </p:spTree>
    <p:extLst>
      <p:ext uri="{BB962C8B-B14F-4D97-AF65-F5344CB8AC3E}">
        <p14:creationId xmlns:p14="http://schemas.microsoft.com/office/powerpoint/2010/main" val="2228249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利用关键点邻域像素的梯度方向分布特性为每个关键点指定方向参数，可以使算子具备旋转不变性。</a:t>
            </a:r>
          </a:p>
        </p:txBody>
      </p:sp>
      <p:sp>
        <p:nvSpPr>
          <p:cNvPr id="4" name="灯片编号占位符 3"/>
          <p:cNvSpPr>
            <a:spLocks noGrp="1"/>
          </p:cNvSpPr>
          <p:nvPr>
            <p:ph type="sldNum" sz="quarter" idx="5"/>
          </p:nvPr>
        </p:nvSpPr>
        <p:spPr/>
        <p:txBody>
          <a:bodyPr/>
          <a:lstStyle/>
          <a:p>
            <a:fld id="{F03A5F51-79B2-4F08-AE36-FB4505983868}" type="slidenum">
              <a:rPr lang="zh-CN" altLang="en-US" smtClean="0"/>
              <a:t>14</a:t>
            </a:fld>
            <a:endParaRPr lang="zh-CN" altLang="en-US"/>
          </a:p>
        </p:txBody>
      </p:sp>
    </p:spTree>
    <p:extLst>
      <p:ext uri="{BB962C8B-B14F-4D97-AF65-F5344CB8AC3E}">
        <p14:creationId xmlns:p14="http://schemas.microsoft.com/office/powerpoint/2010/main" val="2776781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15</a:t>
            </a:fld>
            <a:endParaRPr lang="zh-CN" altLang="en-US"/>
          </a:p>
        </p:txBody>
      </p:sp>
    </p:spTree>
    <p:extLst>
      <p:ext uri="{BB962C8B-B14F-4D97-AF65-F5344CB8AC3E}">
        <p14:creationId xmlns:p14="http://schemas.microsoft.com/office/powerpoint/2010/main" val="322145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目的：计算局部图像区域的描述符，该描述符的特征具有不变性（如光照、</a:t>
            </a:r>
            <a:r>
              <a:rPr lang="en-US" altLang="zh-CN" dirty="0"/>
              <a:t>3</a:t>
            </a:r>
            <a:r>
              <a:rPr lang="zh-CN" altLang="en-US" dirty="0"/>
              <a:t>维视角变换）。</a:t>
            </a:r>
          </a:p>
          <a:p>
            <a:r>
              <a:rPr lang="zh-CN" altLang="en-US" sz="1200" b="0" i="0" kern="1200" dirty="0">
                <a:solidFill>
                  <a:schemeClr val="tx1"/>
                </a:solidFill>
                <a:effectLst/>
                <a:latin typeface="+mn-lt"/>
                <a:ea typeface="+mn-ea"/>
                <a:cs typeface="+mn-cs"/>
              </a:rPr>
              <a:t>这种邻域方向性信息联合的思想增强了算法抗噪声的能力，同时对于含有定位误差的特征匹配也提供了较好的容错性。</a:t>
            </a:r>
            <a:endParaRPr lang="zh-CN" altLang="en-US" dirty="0"/>
          </a:p>
        </p:txBody>
      </p:sp>
      <p:sp>
        <p:nvSpPr>
          <p:cNvPr id="4" name="灯片编号占位符 3"/>
          <p:cNvSpPr>
            <a:spLocks noGrp="1"/>
          </p:cNvSpPr>
          <p:nvPr>
            <p:ph type="sldNum" sz="quarter" idx="5"/>
          </p:nvPr>
        </p:nvSpPr>
        <p:spPr/>
        <p:txBody>
          <a:bodyPr/>
          <a:lstStyle/>
          <a:p>
            <a:fld id="{F03A5F51-79B2-4F08-AE36-FB4505983868}" type="slidenum">
              <a:rPr lang="zh-CN" altLang="en-US" smtClean="0"/>
              <a:t>16</a:t>
            </a:fld>
            <a:endParaRPr lang="zh-CN" altLang="en-US"/>
          </a:p>
        </p:txBody>
      </p:sp>
    </p:spTree>
    <p:extLst>
      <p:ext uri="{BB962C8B-B14F-4D97-AF65-F5344CB8AC3E}">
        <p14:creationId xmlns:p14="http://schemas.microsoft.com/office/powerpoint/2010/main" val="2226601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为了保证旋转不变性，必须选取主方向为坐标轴方向</a:t>
            </a:r>
          </a:p>
        </p:txBody>
      </p:sp>
      <p:sp>
        <p:nvSpPr>
          <p:cNvPr id="4" name="灯片编号占位符 3"/>
          <p:cNvSpPr>
            <a:spLocks noGrp="1"/>
          </p:cNvSpPr>
          <p:nvPr>
            <p:ph type="sldNum" sz="quarter" idx="5"/>
          </p:nvPr>
        </p:nvSpPr>
        <p:spPr/>
        <p:txBody>
          <a:bodyPr/>
          <a:lstStyle/>
          <a:p>
            <a:fld id="{F03A5F51-79B2-4F08-AE36-FB4505983868}" type="slidenum">
              <a:rPr lang="zh-CN" altLang="en-US" smtClean="0"/>
              <a:t>17</a:t>
            </a:fld>
            <a:endParaRPr lang="zh-CN" altLang="en-US"/>
          </a:p>
        </p:txBody>
      </p:sp>
    </p:spTree>
    <p:extLst>
      <p:ext uri="{BB962C8B-B14F-4D97-AF65-F5344CB8AC3E}">
        <p14:creationId xmlns:p14="http://schemas.microsoft.com/office/powerpoint/2010/main" val="311452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4CE0968-A29F-4A96-BA45-E6532FC349FC}"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9420B23-47FD-460D-BCE7-34FAB662FCB8}"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EDE94D3-B02A-42D9-BA9C-332C4D82563D}"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2241BE5-E0F6-4A6B-BC38-BAA34BE293AE}"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AE1E4A2-3F36-4E75-9718-5B34BDDE5449}"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157CFF-DD11-49FF-A29F-0BDD6D14567C}"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175209-02FD-4E97-8045-776CC6921FD3}"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935C848-92DC-4178-A785-1E2C52B7FCCB}"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3C4B9D-FA03-43A4-BC1D-52623893DEDC}"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FBB046-CB7A-4A5A-A565-B11B39D6A372}" type="datetime1">
              <a:rPr lang="en-US" altLang="zh-CN" smtClean="0"/>
              <a:t>4/2/2020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8969C26-8DAB-4838-A46D-9A164BA0750F}" type="datetime1">
              <a:rPr lang="en-US" altLang="zh-CN" smtClean="0"/>
              <a:t>4/2/2020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96E7963-DD65-4A8A-9575-1502A0134555}" type="datetime1">
              <a:rPr lang="en-US" altLang="zh-CN" smtClean="0"/>
              <a:t>4/2/2020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E11B3-88F6-44AE-9F1D-681C71F1DF0A}" type="datetime1">
              <a:rPr lang="en-US" altLang="zh-CN" smtClean="0"/>
              <a:t>4/2/2020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A930F-9E3D-4E94-A052-9B22DADD6DBB}" type="datetime1">
              <a:rPr lang="en-US" altLang="zh-CN" smtClean="0"/>
              <a:t>4/2/2020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BDC7A22-75AE-4444-8B7B-B20DA1A23D03}" type="datetime1">
              <a:rPr lang="en-US" altLang="zh-CN" smtClean="0"/>
              <a:t>4/2/2020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57D5FE57-9704-4075-B288-85DB4A8135B7}" type="datetime1">
              <a:rPr lang="en-US" altLang="zh-CN" smtClean="0"/>
              <a:t>4/2/2020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98BBF1B-3202-4D23-A414-0AF14657A601}" type="datetime1">
              <a:rPr lang="en-US" altLang="zh-CN" smtClean="0"/>
              <a:t>4/2/2020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7F5A9-77F7-4467-982D-F523C8B7A8BB}"/>
              </a:ext>
            </a:extLst>
          </p:cNvPr>
          <p:cNvSpPr>
            <a:spLocks noGrp="1"/>
          </p:cNvSpPr>
          <p:nvPr>
            <p:ph type="ctrTitle"/>
          </p:nvPr>
        </p:nvSpPr>
        <p:spPr>
          <a:xfrm>
            <a:off x="1924317" y="815431"/>
            <a:ext cx="7766936" cy="1646302"/>
          </a:xfrm>
        </p:spPr>
        <p:txBody>
          <a:bodyPr/>
          <a:lstStyle/>
          <a:p>
            <a:r>
              <a:rPr lang="zh-CN" altLang="en-US" dirty="0"/>
              <a:t>尺度不变特征变换</a:t>
            </a:r>
          </a:p>
        </p:txBody>
      </p:sp>
      <p:sp>
        <p:nvSpPr>
          <p:cNvPr id="3" name="副标题 2">
            <a:extLst>
              <a:ext uri="{FF2B5EF4-FFF2-40B4-BE49-F238E27FC236}">
                <a16:creationId xmlns:a16="http://schemas.microsoft.com/office/drawing/2014/main" id="{2FA6EAAA-3C1A-4116-A420-CDD6E24E4B3C}"/>
              </a:ext>
            </a:extLst>
          </p:cNvPr>
          <p:cNvSpPr>
            <a:spLocks noGrp="1"/>
          </p:cNvSpPr>
          <p:nvPr>
            <p:ph type="subTitle" idx="1"/>
          </p:nvPr>
        </p:nvSpPr>
        <p:spPr>
          <a:xfrm>
            <a:off x="1507067" y="2805345"/>
            <a:ext cx="7766936" cy="2342388"/>
          </a:xfrm>
        </p:spPr>
        <p:txBody>
          <a:bodyPr>
            <a:normAutofit/>
          </a:bodyPr>
          <a:lstStyle/>
          <a:p>
            <a:endParaRPr lang="en-US" altLang="zh-CN" dirty="0"/>
          </a:p>
          <a:p>
            <a:r>
              <a:rPr lang="zh-CN" altLang="en-US" dirty="0"/>
              <a:t>第八组</a:t>
            </a:r>
            <a:endParaRPr lang="en-US" altLang="zh-CN" dirty="0"/>
          </a:p>
          <a:p>
            <a:r>
              <a:rPr lang="en-US" altLang="zh-CN" dirty="0"/>
              <a:t>  190773</a:t>
            </a:r>
            <a:r>
              <a:rPr lang="zh-CN" altLang="en-US" dirty="0"/>
              <a:t>徐   恒</a:t>
            </a:r>
            <a:r>
              <a:rPr lang="en-US" altLang="zh-CN" dirty="0"/>
              <a:t>190784</a:t>
            </a:r>
            <a:r>
              <a:rPr lang="zh-CN" altLang="en-US" dirty="0"/>
              <a:t>杜   静</a:t>
            </a:r>
            <a:r>
              <a:rPr lang="en-US" altLang="zh-CN" dirty="0"/>
              <a:t>190785</a:t>
            </a:r>
            <a:r>
              <a:rPr lang="zh-CN" altLang="en-US" dirty="0"/>
              <a:t>李    克</a:t>
            </a:r>
            <a:endParaRPr lang="en-US" altLang="zh-CN" dirty="0"/>
          </a:p>
          <a:p>
            <a:r>
              <a:rPr lang="en-US" altLang="zh-CN" dirty="0"/>
              <a:t>190786</a:t>
            </a:r>
            <a:r>
              <a:rPr lang="zh-CN" altLang="en-US" dirty="0"/>
              <a:t>孙世若</a:t>
            </a:r>
            <a:r>
              <a:rPr lang="en-US" altLang="zh-CN" dirty="0"/>
              <a:t>190788</a:t>
            </a:r>
            <a:r>
              <a:rPr lang="zh-CN" altLang="en-US" dirty="0"/>
              <a:t>王天仪</a:t>
            </a:r>
            <a:r>
              <a:rPr lang="en-US" altLang="zh-CN" dirty="0"/>
              <a:t>190914</a:t>
            </a:r>
            <a:r>
              <a:rPr lang="zh-CN" altLang="en-US" dirty="0"/>
              <a:t>方懿德</a:t>
            </a:r>
          </a:p>
        </p:txBody>
      </p:sp>
      <p:sp>
        <p:nvSpPr>
          <p:cNvPr id="4" name="灯片编号占位符 3">
            <a:extLst>
              <a:ext uri="{FF2B5EF4-FFF2-40B4-BE49-F238E27FC236}">
                <a16:creationId xmlns:a16="http://schemas.microsoft.com/office/drawing/2014/main" id="{6EACFF81-1719-44C8-AB60-089C00E28372}"/>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7322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40E46-0E8D-4C68-9813-97BD884A3180}"/>
              </a:ext>
            </a:extLst>
          </p:cNvPr>
          <p:cNvSpPr>
            <a:spLocks noGrp="1"/>
          </p:cNvSpPr>
          <p:nvPr>
            <p:ph type="title"/>
          </p:nvPr>
        </p:nvSpPr>
        <p:spPr/>
        <p:txBody>
          <a:bodyPr/>
          <a:lstStyle/>
          <a:p>
            <a:r>
              <a:rPr lang="zh-CN" altLang="en-US" dirty="0"/>
              <a:t>寻找关键点</a:t>
            </a:r>
          </a:p>
        </p:txBody>
      </p:sp>
      <p:graphicFrame>
        <p:nvGraphicFramePr>
          <p:cNvPr id="6" name="内容占位符 5">
            <a:extLst>
              <a:ext uri="{FF2B5EF4-FFF2-40B4-BE49-F238E27FC236}">
                <a16:creationId xmlns:a16="http://schemas.microsoft.com/office/drawing/2014/main" id="{DDA8F740-C38A-42E4-B129-894FDDB55C8D}"/>
              </a:ext>
            </a:extLst>
          </p:cNvPr>
          <p:cNvGraphicFramePr>
            <a:graphicFrameLocks noGrp="1"/>
          </p:cNvGraphicFramePr>
          <p:nvPr>
            <p:ph idx="1"/>
            <p:extLst>
              <p:ext uri="{D42A27DB-BD31-4B8C-83A1-F6EECF244321}">
                <p14:modId xmlns:p14="http://schemas.microsoft.com/office/powerpoint/2010/main" val="3636358531"/>
              </p:ext>
            </p:extLst>
          </p:nvPr>
        </p:nvGraphicFramePr>
        <p:xfrm>
          <a:off x="872935" y="1488281"/>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22449EFE-662E-4794-8C00-3A714C45FC8D}"/>
              </a:ext>
            </a:extLst>
          </p:cNvPr>
          <p:cNvSpPr>
            <a:spLocks noGrp="1"/>
          </p:cNvSpPr>
          <p:nvPr>
            <p:ph type="sldNum" sz="quarter" idx="12"/>
          </p:nvPr>
        </p:nvSpPr>
        <p:spPr/>
        <p:txBody>
          <a:bodyPr/>
          <a:lstStyle/>
          <a:p>
            <a:fld id="{519954A3-9DFD-4C44-94BA-B95130A3BA1C}" type="slidenum">
              <a:rPr lang="en-US" smtClean="0"/>
              <a:t>10</a:t>
            </a:fld>
            <a:endParaRPr lang="en-US" dirty="0"/>
          </a:p>
        </p:txBody>
      </p:sp>
    </p:spTree>
    <p:extLst>
      <p:ext uri="{BB962C8B-B14F-4D97-AF65-F5344CB8AC3E}">
        <p14:creationId xmlns:p14="http://schemas.microsoft.com/office/powerpoint/2010/main" val="261841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D1BA4-8C78-4EBE-9710-F9AD139519AB}"/>
              </a:ext>
            </a:extLst>
          </p:cNvPr>
          <p:cNvSpPr>
            <a:spLocks noGrp="1"/>
          </p:cNvSpPr>
          <p:nvPr>
            <p:ph type="title"/>
          </p:nvPr>
        </p:nvSpPr>
        <p:spPr/>
        <p:txBody>
          <a:bodyPr/>
          <a:lstStyle/>
          <a:p>
            <a:r>
              <a:rPr lang="zh-CN" altLang="en-US" dirty="0"/>
              <a:t>寻找关键点</a:t>
            </a:r>
            <a:r>
              <a:rPr lang="en-US" altLang="zh-CN" dirty="0"/>
              <a:t>——</a:t>
            </a:r>
            <a:r>
              <a:rPr lang="zh-CN" altLang="en-US" dirty="0"/>
              <a:t>检测局部极值</a:t>
            </a:r>
          </a:p>
        </p:txBody>
      </p:sp>
      <p:sp>
        <p:nvSpPr>
          <p:cNvPr id="3" name="内容占位符 2">
            <a:extLst>
              <a:ext uri="{FF2B5EF4-FFF2-40B4-BE49-F238E27FC236}">
                <a16:creationId xmlns:a16="http://schemas.microsoft.com/office/drawing/2014/main" id="{D4165BBB-D1B1-4059-8FAF-366938848C3E}"/>
              </a:ext>
            </a:extLst>
          </p:cNvPr>
          <p:cNvSpPr>
            <a:spLocks noGrp="1"/>
          </p:cNvSpPr>
          <p:nvPr>
            <p:ph idx="1"/>
          </p:nvPr>
        </p:nvSpPr>
        <p:spPr>
          <a:xfrm>
            <a:off x="677334" y="1689508"/>
            <a:ext cx="8596668" cy="3880773"/>
          </a:xfrm>
        </p:spPr>
        <p:txBody>
          <a:bodyPr/>
          <a:lstStyle/>
          <a:p>
            <a:r>
              <a:rPr lang="zh-CN" altLang="en-US" dirty="0"/>
              <a:t>将每一个像素点和它同尺度的</a:t>
            </a:r>
            <a:r>
              <a:rPr lang="en-US" altLang="zh-CN" dirty="0"/>
              <a:t>8</a:t>
            </a:r>
            <a:r>
              <a:rPr lang="zh-CN" altLang="en-US" dirty="0"/>
              <a:t>个相邻点和相邻尺度对应的</a:t>
            </a:r>
            <a:r>
              <a:rPr lang="en-US" altLang="zh-CN" dirty="0"/>
              <a:t>9×2</a:t>
            </a:r>
            <a:r>
              <a:rPr lang="zh-CN" altLang="en-US" dirty="0"/>
              <a:t>个点共</a:t>
            </a:r>
            <a:r>
              <a:rPr lang="en-US" altLang="zh-CN" dirty="0"/>
              <a:t>26</a:t>
            </a:r>
            <a:r>
              <a:rPr lang="zh-CN" altLang="en-US" dirty="0"/>
              <a:t>个点比较，判断其是否是最大值或最小值，以确保在尺度空间和二维图像空间都检测到极值点。</a:t>
            </a:r>
          </a:p>
        </p:txBody>
      </p:sp>
      <p:sp>
        <p:nvSpPr>
          <p:cNvPr id="4" name="灯片编号占位符 3">
            <a:extLst>
              <a:ext uri="{FF2B5EF4-FFF2-40B4-BE49-F238E27FC236}">
                <a16:creationId xmlns:a16="http://schemas.microsoft.com/office/drawing/2014/main" id="{91F32875-284A-452F-83AF-5B9D844BBB78}"/>
              </a:ext>
            </a:extLst>
          </p:cNvPr>
          <p:cNvSpPr>
            <a:spLocks noGrp="1"/>
          </p:cNvSpPr>
          <p:nvPr>
            <p:ph type="sldNum" sz="quarter" idx="12"/>
          </p:nvPr>
        </p:nvSpPr>
        <p:spPr/>
        <p:txBody>
          <a:bodyPr/>
          <a:lstStyle/>
          <a:p>
            <a:fld id="{519954A3-9DFD-4C44-94BA-B95130A3BA1C}" type="slidenum">
              <a:rPr lang="en-US" smtClean="0"/>
              <a:t>11</a:t>
            </a:fld>
            <a:endParaRPr lang="en-US" dirty="0"/>
          </a:p>
        </p:txBody>
      </p:sp>
      <p:pic>
        <p:nvPicPr>
          <p:cNvPr id="5" name="图片 4">
            <a:extLst>
              <a:ext uri="{FF2B5EF4-FFF2-40B4-BE49-F238E27FC236}">
                <a16:creationId xmlns:a16="http://schemas.microsoft.com/office/drawing/2014/main" id="{9BD1358A-6A3D-41A4-9800-19FCFEA16610}"/>
              </a:ext>
            </a:extLst>
          </p:cNvPr>
          <p:cNvPicPr>
            <a:picLocks noChangeAspect="1"/>
          </p:cNvPicPr>
          <p:nvPr/>
        </p:nvPicPr>
        <p:blipFill>
          <a:blip r:embed="rId3"/>
          <a:stretch>
            <a:fillRect/>
          </a:stretch>
        </p:blipFill>
        <p:spPr>
          <a:xfrm rot="5400000">
            <a:off x="1159990" y="3448838"/>
            <a:ext cx="2674293" cy="2463165"/>
          </a:xfrm>
          <a:prstGeom prst="rect">
            <a:avLst/>
          </a:prstGeom>
        </p:spPr>
      </p:pic>
      <p:pic>
        <p:nvPicPr>
          <p:cNvPr id="6" name="图片 5">
            <a:extLst>
              <a:ext uri="{FF2B5EF4-FFF2-40B4-BE49-F238E27FC236}">
                <a16:creationId xmlns:a16="http://schemas.microsoft.com/office/drawing/2014/main" id="{C6E5A981-AD27-4E0D-957C-A61F3CECF7E3}"/>
              </a:ext>
            </a:extLst>
          </p:cNvPr>
          <p:cNvPicPr>
            <a:picLocks noChangeAspect="1"/>
          </p:cNvPicPr>
          <p:nvPr/>
        </p:nvPicPr>
        <p:blipFill>
          <a:blip r:embed="rId4"/>
          <a:stretch>
            <a:fillRect/>
          </a:stretch>
        </p:blipFill>
        <p:spPr>
          <a:xfrm>
            <a:off x="4212768" y="2590966"/>
            <a:ext cx="4850358" cy="3815521"/>
          </a:xfrm>
          <a:prstGeom prst="rect">
            <a:avLst/>
          </a:prstGeom>
        </p:spPr>
      </p:pic>
    </p:spTree>
    <p:extLst>
      <p:ext uri="{BB962C8B-B14F-4D97-AF65-F5344CB8AC3E}">
        <p14:creationId xmlns:p14="http://schemas.microsoft.com/office/powerpoint/2010/main" val="269814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A158F-B797-4E32-8BC0-41E4E53AA848}"/>
              </a:ext>
            </a:extLst>
          </p:cNvPr>
          <p:cNvSpPr>
            <a:spLocks noGrp="1"/>
          </p:cNvSpPr>
          <p:nvPr>
            <p:ph type="title"/>
          </p:nvPr>
        </p:nvSpPr>
        <p:spPr/>
        <p:txBody>
          <a:bodyPr/>
          <a:lstStyle/>
          <a:p>
            <a:r>
              <a:rPr lang="zh-CN" altLang="en-US" dirty="0"/>
              <a:t>寻找关键点</a:t>
            </a:r>
            <a:r>
              <a:rPr lang="en-US" altLang="zh-CN" dirty="0"/>
              <a:t>——</a:t>
            </a:r>
            <a:r>
              <a:rPr lang="zh-CN" altLang="en-US" dirty="0"/>
              <a:t>确定关键点位置和尺度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3D9D19-A5D2-4A8B-ABE9-0F981B0357FF}"/>
                  </a:ext>
                </a:extLst>
              </p:cNvPr>
              <p:cNvSpPr>
                <a:spLocks noGrp="1"/>
              </p:cNvSpPr>
              <p:nvPr>
                <p:ph idx="1"/>
              </p:nvPr>
            </p:nvSpPr>
            <p:spPr>
              <a:xfrm>
                <a:off x="677334" y="1488613"/>
                <a:ext cx="8596668" cy="3880773"/>
              </a:xfrm>
            </p:spPr>
            <p:txBody>
              <a:bodyPr/>
              <a:lstStyle/>
              <a:p>
                <a:r>
                  <a:rPr lang="zh-CN" altLang="en-US" dirty="0"/>
                  <a:t>拟合确定连续空间的极值点：使用梯度矩阵和海森矩阵进行基于最小二乘法的迭代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r>
                          <a:rPr lang="en-US" altLang="zh-CN" i="1">
                            <a:solidFill>
                              <a:prstClr val="black"/>
                            </a:solidFill>
                            <a:latin typeface="Cambria Math" panose="02040503050406030204" pitchFamily="18" charset="0"/>
                          </a:rPr>
                          <m:t>+1</m:t>
                        </m:r>
                      </m:sub>
                    </m:sSub>
                    <m:r>
                      <a:rPr lang="en-US" altLang="zh-CN" i="1">
                        <a:solidFill>
                          <a:prstClr val="black"/>
                        </a:solidFill>
                        <a:latin typeface="Cambria Math" panose="02040503050406030204" pitchFamily="18" charset="0"/>
                      </a:rPr>
                      <m:t>=</m:t>
                    </m:r>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𝐻𝑓</m:t>
                        </m:r>
                        <m:d>
                          <m:dPr>
                            <m:ctrlPr>
                              <a:rPr lang="en-US" altLang="zh-CN" i="1">
                                <a:solidFill>
                                  <a:prstClr val="black"/>
                                </a:solidFill>
                                <a:latin typeface="Cambria Math" panose="02040503050406030204" pitchFamily="18" charset="0"/>
                              </a:rPr>
                            </m:ctrlPr>
                          </m:dPr>
                          <m:e>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𝑛</m:t>
                                </m:r>
                              </m:sub>
                            </m:sSub>
                          </m:e>
                        </m:d>
                        <m:r>
                          <a:rPr lang="en-US" altLang="zh-CN" i="1">
                            <a:solidFill>
                              <a:prstClr val="black"/>
                            </a:solidFill>
                            <a:latin typeface="Cambria Math" panose="02040503050406030204" pitchFamily="18" charset="0"/>
                          </a:rPr>
                          <m:t>|</m:t>
                        </m:r>
                      </m:e>
                      <m:sup>
                        <m:r>
                          <a:rPr lang="en-US" altLang="zh-CN" i="1">
                            <a:solidFill>
                              <a:prstClr val="black"/>
                            </a:solidFill>
                            <a:latin typeface="Cambria Math" panose="02040503050406030204" pitchFamily="18" charset="0"/>
                          </a:rPr>
                          <m:t>−1</m:t>
                        </m:r>
                      </m:sup>
                    </m:sSup>
                    <m:r>
                      <m:rPr>
                        <m:sty m:val="p"/>
                      </m:rPr>
                      <a:rPr lang="en-US" altLang="zh-CN" i="1">
                        <a:solidFill>
                          <a:prstClr val="black"/>
                        </a:solidFill>
                        <a:latin typeface="Cambria Math" panose="02040503050406030204" pitchFamily="18" charset="0"/>
                        <a:ea typeface="Cambria Math" panose="02040503050406030204" pitchFamily="18" charset="0"/>
                      </a:rPr>
                      <m:t>∇</m:t>
                    </m:r>
                    <m:r>
                      <a:rPr lang="en-US" altLang="zh-CN" i="1">
                        <a:solidFill>
                          <a:prstClr val="black"/>
                        </a:solidFill>
                        <a:latin typeface="Cambria Math" panose="02040503050406030204" pitchFamily="18" charset="0"/>
                        <a:ea typeface="Cambria Math" panose="02040503050406030204" pitchFamily="18" charset="0"/>
                      </a:rPr>
                      <m:t>𝑓</m:t>
                    </m:r>
                    <m:d>
                      <m:dPr>
                        <m:ctrlPr>
                          <a:rPr lang="en-US" altLang="zh-CN" i="1">
                            <a:solidFill>
                              <a:prstClr val="black"/>
                            </a:solidFill>
                            <a:latin typeface="Cambria Math" panose="02040503050406030204" pitchFamily="18" charset="0"/>
                            <a:ea typeface="Cambria Math" panose="02040503050406030204" pitchFamily="18" charset="0"/>
                          </a:rPr>
                        </m:ctrlPr>
                      </m:dPr>
                      <m:e>
                        <m:sSub>
                          <m:sSubPr>
                            <m:ctrlPr>
                              <a:rPr lang="en-US" altLang="zh-CN" i="1">
                                <a:solidFill>
                                  <a:prstClr val="black"/>
                                </a:solidFill>
                                <a:latin typeface="Cambria Math" panose="02040503050406030204" pitchFamily="18" charset="0"/>
                                <a:ea typeface="Cambria Math" panose="02040503050406030204" pitchFamily="18" charset="0"/>
                              </a:rPr>
                            </m:ctrlPr>
                          </m:sSubPr>
                          <m:e>
                            <m:r>
                              <a:rPr lang="en-US" altLang="zh-CN" i="1">
                                <a:solidFill>
                                  <a:prstClr val="black"/>
                                </a:solidFill>
                                <a:latin typeface="Cambria Math" panose="02040503050406030204" pitchFamily="18" charset="0"/>
                                <a:ea typeface="Cambria Math" panose="02040503050406030204" pitchFamily="18" charset="0"/>
                              </a:rPr>
                              <m:t>𝑥</m:t>
                            </m:r>
                          </m:e>
                          <m:sub>
                            <m:r>
                              <a:rPr lang="en-US" altLang="zh-CN" i="1">
                                <a:solidFill>
                                  <a:prstClr val="black"/>
                                </a:solidFill>
                                <a:latin typeface="Cambria Math" panose="02040503050406030204" pitchFamily="18" charset="0"/>
                                <a:ea typeface="Cambria Math" panose="02040503050406030204" pitchFamily="18" charset="0"/>
                              </a:rPr>
                              <m:t>𝑛</m:t>
                            </m:r>
                          </m:sub>
                        </m:sSub>
                      </m:e>
                    </m:d>
                  </m:oMath>
                </a14:m>
                <a:r>
                  <a:rPr lang="en-US" altLang="zh-CN" dirty="0"/>
                  <a:t> </a:t>
                </a:r>
                <a:r>
                  <a:rPr lang="zh-CN" altLang="en-US" dirty="0"/>
                  <a:t>即</a:t>
                </a:r>
                <a14:m>
                  <m:oMath xmlns:m="http://schemas.openxmlformats.org/officeDocument/2006/math">
                    <m:r>
                      <a:rPr lang="en-US" altLang="zh-CN" b="0" i="0" smtClean="0">
                        <a:solidFill>
                          <a:prstClr val="black"/>
                        </a:solidFill>
                        <a:latin typeface="Cambria Math" panose="02040503050406030204" pitchFamily="18" charset="0"/>
                      </a:rPr>
                      <m:t> </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𝐻𝑓</m:t>
                    </m:r>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𝑛</m:t>
                            </m:r>
                          </m:sub>
                        </m:sSub>
                      </m:e>
                    </m:d>
                    <m:r>
                      <a:rPr lang="en-US" altLang="zh-CN" i="1">
                        <a:solidFill>
                          <a:srgbClr val="FF0000"/>
                        </a:solidFill>
                        <a:latin typeface="Cambria Math" panose="02040503050406030204" pitchFamily="18" charset="0"/>
                      </a:rPr>
                      <m:t>|</m:t>
                    </m:r>
                  </m:oMath>
                </a14:m>
                <a:r>
                  <a:rPr lang="el-GR" altLang="zh-CN" dirty="0">
                    <a:solidFill>
                      <a:srgbClr val="FF0000"/>
                    </a:solidFill>
                  </a:rPr>
                  <a:t>Δ</a:t>
                </a:r>
                <a14:m>
                  <m:oMath xmlns:m="http://schemas.openxmlformats.org/officeDocument/2006/math">
                    <m:r>
                      <a:rPr lang="en-US" altLang="zh-CN" b="0" i="1" dirty="0" smtClean="0">
                        <a:solidFill>
                          <a:srgbClr val="FF0000"/>
                        </a:solidFill>
                        <a:latin typeface="Cambria Math" panose="02040503050406030204" pitchFamily="18" charset="0"/>
                      </a:rPr>
                      <m:t>𝑥</m:t>
                    </m:r>
                    <m:r>
                      <a:rPr lang="en-US" altLang="zh-CN" b="0" i="1" dirty="0" smtClean="0">
                        <a:solidFill>
                          <a:srgbClr val="FF0000"/>
                        </a:solidFill>
                        <a:latin typeface="Cambria Math" panose="02040503050406030204" pitchFamily="18" charset="0"/>
                      </a:rPr>
                      <m:t>=</m:t>
                    </m:r>
                  </m:oMath>
                </a14:m>
                <a:r>
                  <a:rPr lang="en-US" altLang="zh-CN" dirty="0">
                    <a:solidFill>
                      <a:srgbClr val="FF0000"/>
                    </a:solidFill>
                    <a:ea typeface="Cambria Math" panose="02040503050406030204" pitchFamily="18" charset="0"/>
                  </a:rPr>
                  <a:t>- </a:t>
                </a:r>
                <a14:m>
                  <m:oMath xmlns:m="http://schemas.openxmlformats.org/officeDocument/2006/math">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𝑓</m:t>
                    </m:r>
                    <m:d>
                      <m:dPr>
                        <m:ctrlPr>
                          <a:rPr lang="en-US" altLang="zh-CN" i="1">
                            <a:solidFill>
                              <a:srgbClr val="FF0000"/>
                            </a:solidFill>
                            <a:latin typeface="Cambria Math" panose="02040503050406030204" pitchFamily="18" charset="0"/>
                            <a:ea typeface="Cambria Math" panose="02040503050406030204" pitchFamily="18" charset="0"/>
                          </a:rPr>
                        </m:ctrlPr>
                      </m:dPr>
                      <m:e>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𝑥</m:t>
                            </m:r>
                          </m:e>
                          <m:sub>
                            <m:r>
                              <a:rPr lang="en-US" altLang="zh-CN" i="1">
                                <a:solidFill>
                                  <a:srgbClr val="FF0000"/>
                                </a:solidFill>
                                <a:latin typeface="Cambria Math" panose="02040503050406030204" pitchFamily="18" charset="0"/>
                                <a:ea typeface="Cambria Math" panose="02040503050406030204" pitchFamily="18" charset="0"/>
                              </a:rPr>
                              <m:t>𝑛</m:t>
                            </m:r>
                          </m:sub>
                        </m:sSub>
                      </m:e>
                    </m:d>
                  </m:oMath>
                </a14:m>
                <a:endParaRPr lang="en-US" altLang="zh-CN" dirty="0"/>
              </a:p>
              <a:p>
                <a:r>
                  <a:rPr lang="zh-CN" altLang="en-US" dirty="0"/>
                  <a:t>当</a:t>
                </a:r>
                <a:r>
                  <a:rPr lang="el-GR" altLang="zh-CN" dirty="0">
                    <a:solidFill>
                      <a:schemeClr val="tx1"/>
                    </a:solidFill>
                  </a:rPr>
                  <a:t>Δ</a:t>
                </a:r>
                <a14:m>
                  <m:oMath xmlns:m="http://schemas.openxmlformats.org/officeDocument/2006/math">
                    <m:r>
                      <a:rPr lang="en-US" altLang="zh-CN" i="1" dirty="0">
                        <a:solidFill>
                          <a:schemeClr val="tx1"/>
                        </a:solidFill>
                        <a:latin typeface="Cambria Math" panose="02040503050406030204" pitchFamily="18" charset="0"/>
                      </a:rPr>
                      <m:t>𝑥</m:t>
                    </m:r>
                    <m:r>
                      <a:rPr lang="en-US" altLang="zh-CN" b="0" i="0" dirty="0" smtClean="0">
                        <a:solidFill>
                          <a:schemeClr val="tx1"/>
                        </a:solidFill>
                        <a:latin typeface="Cambria Math" panose="02040503050406030204" pitchFamily="18" charset="0"/>
                      </a:rPr>
                      <m:t>&lt;0.5</m:t>
                    </m:r>
                    <m:r>
                      <a:rPr lang="zh-CN" altLang="en-US" i="1" dirty="0">
                        <a:solidFill>
                          <a:schemeClr val="tx1"/>
                        </a:solidFill>
                        <a:latin typeface="Cambria Math" panose="02040503050406030204" pitchFamily="18" charset="0"/>
                      </a:rPr>
                      <m:t>时</m:t>
                    </m:r>
                  </m:oMath>
                </a14:m>
                <a:r>
                  <a:rPr lang="zh-CN" altLang="en-US" dirty="0"/>
                  <a:t>，迭代结束，此时获得了待定关键点的坐标，所在组和直径大小</a:t>
                </a:r>
                <a:endParaRPr lang="en-US" altLang="zh-CN" dirty="0"/>
              </a:p>
              <a:p>
                <a:r>
                  <a:rPr lang="zh-CN" altLang="en-US" dirty="0"/>
                  <a:t>梯度矩阵：</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oMath>
                </a14:m>
                <a:endParaRPr lang="en-US" altLang="zh-CN" dirty="0"/>
              </a:p>
              <a:p>
                <a:r>
                  <a:rPr lang="zh-CN" altLang="en-US" dirty="0"/>
                  <a:t>海森矩阵</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e>
                    </m:d>
                    <m:r>
                      <a:rPr lang="en-US" altLang="zh-CN" i="1">
                        <a:latin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−1</m:t>
                        </m:r>
                      </m:e>
                    </m:d>
                  </m:oMath>
                </a14:m>
                <a:endParaRPr lang="en-US" altLang="zh-CN" dirty="0">
                  <a:ea typeface="Cambria Math" panose="02040503050406030204" pitchFamily="18" charset="0"/>
                </a:endParaRPr>
              </a:p>
              <a:p>
                <a:pPr marL="0" indent="0">
                  <a:buNone/>
                </a:pP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num>
                        <m:den>
                          <m:r>
                            <a:rPr lang="en-US" altLang="zh-CN" i="1">
                              <a:latin typeface="Cambria Math" panose="02040503050406030204" pitchFamily="18" charset="0"/>
                            </a:rPr>
                            <m:t>𝑑𝑥𝑑𝑦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𝑦</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𝑦</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𝑦</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−1,</m:t>
                              </m:r>
                              <m:r>
                                <a:rPr lang="en-US" altLang="zh-CN" i="1">
                                  <a:latin typeface="Cambria Math" panose="02040503050406030204" pitchFamily="18" charset="0"/>
                                </a:rPr>
                                <m:t>𝑦</m:t>
                              </m:r>
                              <m:r>
                                <a:rPr lang="en-US" altLang="zh-CN" i="1">
                                  <a:latin typeface="Cambria Math" panose="02040503050406030204" pitchFamily="18" charset="0"/>
                                </a:rPr>
                                <m:t>−1</m:t>
                              </m:r>
                            </m:e>
                          </m:d>
                        </m:num>
                        <m:den>
                          <m:r>
                            <a:rPr lang="en-US" altLang="zh-CN" i="1">
                              <a:latin typeface="Cambria Math" panose="02040503050406030204" pitchFamily="18" charset="0"/>
                            </a:rPr>
                            <m:t>4</m:t>
                          </m:r>
                        </m:den>
                      </m:f>
                    </m:oMath>
                  </m:oMathPara>
                </a14:m>
                <a:endParaRPr lang="zh-CN" altLang="en-US" dirty="0"/>
              </a:p>
            </p:txBody>
          </p:sp>
        </mc:Choice>
        <mc:Fallback xmlns="">
          <p:sp>
            <p:nvSpPr>
              <p:cNvPr id="3" name="内容占位符 2">
                <a:extLst>
                  <a:ext uri="{FF2B5EF4-FFF2-40B4-BE49-F238E27FC236}">
                    <a16:creationId xmlns:a16="http://schemas.microsoft.com/office/drawing/2014/main" id="{2A3D9D19-A5D2-4A8B-ABE9-0F981B0357FF}"/>
                  </a:ext>
                </a:extLst>
              </p:cNvPr>
              <p:cNvSpPr>
                <a:spLocks noGrp="1" noRot="1" noChangeAspect="1" noMove="1" noResize="1" noEditPoints="1" noAdjustHandles="1" noChangeArrowheads="1" noChangeShapeType="1" noTextEdit="1"/>
              </p:cNvSpPr>
              <p:nvPr>
                <p:ph idx="1"/>
              </p:nvPr>
            </p:nvSpPr>
            <p:spPr>
              <a:xfrm>
                <a:off x="677334" y="1488613"/>
                <a:ext cx="8596668" cy="3880773"/>
              </a:xfrm>
              <a:blipFill>
                <a:blip r:embed="rId3"/>
                <a:stretch>
                  <a:fillRect l="-142" t="-628" r="-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70ABE84-5559-4F91-B952-7702C077241E}"/>
              </a:ext>
            </a:extLst>
          </p:cNvPr>
          <p:cNvSpPr>
            <a:spLocks noGrp="1"/>
          </p:cNvSpPr>
          <p:nvPr>
            <p:ph type="sldNum" sz="quarter" idx="12"/>
          </p:nvPr>
        </p:nvSpPr>
        <p:spPr/>
        <p:txBody>
          <a:bodyPr/>
          <a:lstStyle/>
          <a:p>
            <a:fld id="{519954A3-9DFD-4C44-94BA-B95130A3BA1C}" type="slidenum">
              <a:rPr lang="en-US" smtClean="0"/>
              <a:t>12</a:t>
            </a:fld>
            <a:endParaRPr lang="en-US" dirty="0"/>
          </a:p>
        </p:txBody>
      </p:sp>
      <p:pic>
        <p:nvPicPr>
          <p:cNvPr id="12" name="图片 11">
            <a:extLst>
              <a:ext uri="{FF2B5EF4-FFF2-40B4-BE49-F238E27FC236}">
                <a16:creationId xmlns:a16="http://schemas.microsoft.com/office/drawing/2014/main" id="{A82086B2-AD64-42C4-957F-BB5AD529300C}"/>
              </a:ext>
            </a:extLst>
          </p:cNvPr>
          <p:cNvPicPr>
            <a:picLocks noChangeAspect="1"/>
          </p:cNvPicPr>
          <p:nvPr/>
        </p:nvPicPr>
        <p:blipFill>
          <a:blip r:embed="rId4"/>
          <a:stretch>
            <a:fillRect/>
          </a:stretch>
        </p:blipFill>
        <p:spPr>
          <a:xfrm>
            <a:off x="687402" y="4594228"/>
            <a:ext cx="7903261" cy="1654171"/>
          </a:xfrm>
          <a:prstGeom prst="rect">
            <a:avLst/>
          </a:prstGeom>
        </p:spPr>
      </p:pic>
    </p:spTree>
    <p:extLst>
      <p:ext uri="{BB962C8B-B14F-4D97-AF65-F5344CB8AC3E}">
        <p14:creationId xmlns:p14="http://schemas.microsoft.com/office/powerpoint/2010/main" val="312046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E8800-1901-4852-8A2B-54ECF7B15D3C}"/>
              </a:ext>
            </a:extLst>
          </p:cNvPr>
          <p:cNvSpPr>
            <a:spLocks noGrp="1"/>
          </p:cNvSpPr>
          <p:nvPr>
            <p:ph type="title"/>
          </p:nvPr>
        </p:nvSpPr>
        <p:spPr/>
        <p:txBody>
          <a:bodyPr/>
          <a:lstStyle/>
          <a:p>
            <a:r>
              <a:rPr lang="zh-CN" altLang="en-US" dirty="0"/>
              <a:t>寻找关键点</a:t>
            </a:r>
            <a:r>
              <a:rPr lang="en-US" altLang="zh-CN" dirty="0"/>
              <a:t>——</a:t>
            </a:r>
            <a:r>
              <a:rPr lang="zh-CN" altLang="en-US" dirty="0"/>
              <a:t>确定关键点位置和尺度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59A182-0CEC-4E13-98C2-49148721A5C1}"/>
                  </a:ext>
                </a:extLst>
              </p:cNvPr>
              <p:cNvSpPr>
                <a:spLocks noGrp="1"/>
              </p:cNvSpPr>
              <p:nvPr>
                <p:ph idx="1"/>
              </p:nvPr>
            </p:nvSpPr>
            <p:spPr>
              <a:xfrm>
                <a:off x="677334" y="1488613"/>
                <a:ext cx="8596668" cy="3880773"/>
              </a:xfrm>
            </p:spPr>
            <p:txBody>
              <a:bodyPr/>
              <a:lstStyle/>
              <a:p>
                <a:r>
                  <a:rPr lang="zh-CN" altLang="en-US" dirty="0"/>
                  <a:t>去除低对比度关键点：像素值应大于某个阈值</a:t>
                </a:r>
                <a:endParaRPr lang="en-US" altLang="zh-CN" dirty="0"/>
              </a:p>
              <a:p>
                <a:r>
                  <a:rPr lang="zh-CN" altLang="en-US" dirty="0"/>
                  <a:t>去除边缘效应：利用二阶海森矩阵，设置合理的阈值，稳定的特征点应满足</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𝑇𝑟</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𝐷𝑒𝑡</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den>
                      </m:f>
                      <m:r>
                        <a:rPr lang="en-US" altLang="zh-CN" i="1">
                          <a:latin typeface="Cambria Math" panose="02040503050406030204" pitchFamily="18" charset="0"/>
                        </a:rPr>
                        <m:t>&lt;</m:t>
                      </m:r>
                      <m:r>
                        <a:rPr lang="en-US" altLang="zh-CN" i="1">
                          <a:latin typeface="Cambria Math" panose="02040503050406030204" pitchFamily="18" charset="0"/>
                        </a:rPr>
                        <m:t>𝑇𝐻𝑅𝐸𝑆𝐻𝑂𝐿𝐷</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3359A182-0CEC-4E13-98C2-49148721A5C1}"/>
                  </a:ext>
                </a:extLst>
              </p:cNvPr>
              <p:cNvSpPr>
                <a:spLocks noGrp="1" noRot="1" noChangeAspect="1" noMove="1" noResize="1" noEditPoints="1" noAdjustHandles="1" noChangeArrowheads="1" noChangeShapeType="1" noTextEdit="1"/>
              </p:cNvSpPr>
              <p:nvPr>
                <p:ph idx="1"/>
              </p:nvPr>
            </p:nvSpPr>
            <p:spPr>
              <a:xfrm>
                <a:off x="677334" y="1488613"/>
                <a:ext cx="8596668" cy="3880773"/>
              </a:xfrm>
              <a:blipFill>
                <a:blip r:embed="rId3"/>
                <a:stretch>
                  <a:fillRect l="-142" t="-6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7826BE8-0D10-415E-9D02-5CF8D9B2EE7A}"/>
              </a:ext>
            </a:extLst>
          </p:cNvPr>
          <p:cNvSpPr>
            <a:spLocks noGrp="1"/>
          </p:cNvSpPr>
          <p:nvPr>
            <p:ph type="sldNum" sz="quarter" idx="12"/>
          </p:nvPr>
        </p:nvSpPr>
        <p:spPr/>
        <p:txBody>
          <a:bodyPr/>
          <a:lstStyle/>
          <a:p>
            <a:fld id="{519954A3-9DFD-4C44-94BA-B95130A3BA1C}" type="slidenum">
              <a:rPr lang="en-US" smtClean="0"/>
              <a:t>13</a:t>
            </a:fld>
            <a:endParaRPr lang="en-US" dirty="0"/>
          </a:p>
        </p:txBody>
      </p:sp>
      <p:pic>
        <p:nvPicPr>
          <p:cNvPr id="6" name="图片 5">
            <a:extLst>
              <a:ext uri="{FF2B5EF4-FFF2-40B4-BE49-F238E27FC236}">
                <a16:creationId xmlns:a16="http://schemas.microsoft.com/office/drawing/2014/main" id="{27617973-ADCF-4DAC-A661-14F37BF3D53F}"/>
              </a:ext>
            </a:extLst>
          </p:cNvPr>
          <p:cNvPicPr>
            <a:picLocks noChangeAspect="1"/>
          </p:cNvPicPr>
          <p:nvPr/>
        </p:nvPicPr>
        <p:blipFill>
          <a:blip r:embed="rId4"/>
          <a:stretch>
            <a:fillRect/>
          </a:stretch>
        </p:blipFill>
        <p:spPr>
          <a:xfrm>
            <a:off x="1206160" y="2809413"/>
            <a:ext cx="7849280" cy="2942733"/>
          </a:xfrm>
          <a:prstGeom prst="rect">
            <a:avLst/>
          </a:prstGeom>
        </p:spPr>
      </p:pic>
    </p:spTree>
    <p:extLst>
      <p:ext uri="{BB962C8B-B14F-4D97-AF65-F5344CB8AC3E}">
        <p14:creationId xmlns:p14="http://schemas.microsoft.com/office/powerpoint/2010/main" val="236518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C9FDE-9E3F-417D-A29C-41DA92FBA360}"/>
              </a:ext>
            </a:extLst>
          </p:cNvPr>
          <p:cNvSpPr>
            <a:spLocks noGrp="1"/>
          </p:cNvSpPr>
          <p:nvPr>
            <p:ph type="title"/>
          </p:nvPr>
        </p:nvSpPr>
        <p:spPr/>
        <p:txBody>
          <a:bodyPr/>
          <a:lstStyle/>
          <a:p>
            <a:r>
              <a:rPr lang="zh-CN" altLang="en-US" dirty="0"/>
              <a:t>寻找关键点</a:t>
            </a:r>
            <a:r>
              <a:rPr lang="en-US" altLang="zh-CN" dirty="0"/>
              <a:t>——</a:t>
            </a:r>
            <a:r>
              <a:rPr lang="zh-CN" altLang="en-US" dirty="0"/>
              <a:t>计算关键点方向</a:t>
            </a:r>
            <a:br>
              <a:rPr lang="en-US" altLang="zh-CN" dirty="0"/>
            </a:br>
            <a:endParaRPr lang="zh-CN" altLang="en-US" dirty="0"/>
          </a:p>
        </p:txBody>
      </p:sp>
      <p:sp>
        <p:nvSpPr>
          <p:cNvPr id="3" name="内容占位符 2">
            <a:extLst>
              <a:ext uri="{FF2B5EF4-FFF2-40B4-BE49-F238E27FC236}">
                <a16:creationId xmlns:a16="http://schemas.microsoft.com/office/drawing/2014/main" id="{3268665F-D95E-4F6C-8EF3-F7ADE576ACCC}"/>
              </a:ext>
            </a:extLst>
          </p:cNvPr>
          <p:cNvSpPr>
            <a:spLocks noGrp="1"/>
          </p:cNvSpPr>
          <p:nvPr>
            <p:ph idx="1"/>
          </p:nvPr>
        </p:nvSpPr>
        <p:spPr>
          <a:xfrm>
            <a:off x="677334" y="1488613"/>
            <a:ext cx="9970346" cy="3880773"/>
          </a:xfrm>
        </p:spPr>
        <p:txBody>
          <a:bodyPr/>
          <a:lstStyle/>
          <a:p>
            <a:r>
              <a:rPr lang="zh-CN" altLang="en-US" dirty="0"/>
              <a:t>计算关键点邻域内每个像素梯度的方向和幅值，邻域选择三倍的标准差</a:t>
            </a:r>
            <a:endParaRPr lang="en-US" altLang="zh-CN" dirty="0"/>
          </a:p>
          <a:p>
            <a:r>
              <a:rPr lang="zh-CN" altLang="en-US" dirty="0"/>
              <a:t>建立梯度直方图，直方图的范围是</a:t>
            </a:r>
            <a:r>
              <a:rPr lang="en-US" altLang="zh-CN" dirty="0"/>
              <a:t>0</a:t>
            </a:r>
            <a:r>
              <a:rPr lang="zh-CN" altLang="en-US" dirty="0"/>
              <a:t>～</a:t>
            </a:r>
            <a:r>
              <a:rPr lang="en-US" altLang="zh-CN" dirty="0"/>
              <a:t>360°</a:t>
            </a:r>
            <a:r>
              <a:rPr lang="zh-CN" altLang="en-US" dirty="0"/>
              <a:t>，其中每</a:t>
            </a:r>
            <a:r>
              <a:rPr lang="en-US" altLang="zh-CN" dirty="0"/>
              <a:t>10°</a:t>
            </a:r>
            <a:r>
              <a:rPr lang="zh-CN" altLang="en-US" dirty="0"/>
              <a:t>一个柱，总共</a:t>
            </a:r>
            <a:r>
              <a:rPr lang="en-US" altLang="zh-CN" dirty="0"/>
              <a:t>36</a:t>
            </a:r>
            <a:r>
              <a:rPr lang="zh-CN" altLang="en-US" dirty="0"/>
              <a:t>个柱。</a:t>
            </a:r>
            <a:endParaRPr lang="en-US" altLang="zh-CN" dirty="0"/>
          </a:p>
          <a:p>
            <a:r>
              <a:rPr lang="zh-CN" altLang="en-US" dirty="0"/>
              <a:t>利用邻域内每个像素距离中心的距离作为权重，对幅值加权，填充梯度直方图</a:t>
            </a:r>
            <a:endParaRPr lang="en-US" altLang="zh-CN" dirty="0"/>
          </a:p>
          <a:p>
            <a:r>
              <a:rPr lang="zh-CN" altLang="en-US" dirty="0"/>
              <a:t>利用高斯卷积对直方图做平滑处理</a:t>
            </a:r>
            <a:endParaRPr lang="en-US" altLang="zh-CN" dirty="0"/>
          </a:p>
          <a:p>
            <a:r>
              <a:rPr lang="zh-CN" altLang="en-US" dirty="0"/>
              <a:t>在直方图峰值附近采用二次函数拟合插值方法得到更加精确的峰值，峰值下标对应的方向为关键点的主方向</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761D760-501E-4BEB-A0D0-D91D3FAE9BA8}"/>
              </a:ext>
            </a:extLst>
          </p:cNvPr>
          <p:cNvSpPr>
            <a:spLocks noGrp="1"/>
          </p:cNvSpPr>
          <p:nvPr>
            <p:ph type="sldNum" sz="quarter" idx="12"/>
          </p:nvPr>
        </p:nvSpPr>
        <p:spPr/>
        <p:txBody>
          <a:bodyPr/>
          <a:lstStyle/>
          <a:p>
            <a:fld id="{519954A3-9DFD-4C44-94BA-B95130A3BA1C}" type="slidenum">
              <a:rPr lang="en-US" smtClean="0"/>
              <a:t>14</a:t>
            </a:fld>
            <a:endParaRPr lang="en-US" dirty="0"/>
          </a:p>
        </p:txBody>
      </p:sp>
      <p:pic>
        <p:nvPicPr>
          <p:cNvPr id="6" name="图片 5">
            <a:extLst>
              <a:ext uri="{FF2B5EF4-FFF2-40B4-BE49-F238E27FC236}">
                <a16:creationId xmlns:a16="http://schemas.microsoft.com/office/drawing/2014/main" id="{FAE1E850-CE88-4460-8E2A-3DF22837822A}"/>
              </a:ext>
            </a:extLst>
          </p:cNvPr>
          <p:cNvPicPr>
            <a:picLocks noChangeAspect="1"/>
          </p:cNvPicPr>
          <p:nvPr/>
        </p:nvPicPr>
        <p:blipFill>
          <a:blip r:embed="rId3"/>
          <a:stretch>
            <a:fillRect/>
          </a:stretch>
        </p:blipFill>
        <p:spPr>
          <a:xfrm>
            <a:off x="2570663" y="3659750"/>
            <a:ext cx="6312810" cy="2588649"/>
          </a:xfrm>
          <a:prstGeom prst="rect">
            <a:avLst/>
          </a:prstGeom>
        </p:spPr>
      </p:pic>
      <p:pic>
        <p:nvPicPr>
          <p:cNvPr id="7" name="图片 6">
            <a:extLst>
              <a:ext uri="{FF2B5EF4-FFF2-40B4-BE49-F238E27FC236}">
                <a16:creationId xmlns:a16="http://schemas.microsoft.com/office/drawing/2014/main" id="{EAC51FB3-A26F-4011-83E2-E903573A33D7}"/>
              </a:ext>
            </a:extLst>
          </p:cNvPr>
          <p:cNvPicPr>
            <a:picLocks noChangeAspect="1"/>
          </p:cNvPicPr>
          <p:nvPr/>
        </p:nvPicPr>
        <p:blipFill>
          <a:blip r:embed="rId4"/>
          <a:stretch>
            <a:fillRect/>
          </a:stretch>
        </p:blipFill>
        <p:spPr>
          <a:xfrm>
            <a:off x="2570663" y="3659750"/>
            <a:ext cx="6133499" cy="2429347"/>
          </a:xfrm>
          <a:prstGeom prst="rect">
            <a:avLst/>
          </a:prstGeom>
        </p:spPr>
      </p:pic>
    </p:spTree>
    <p:extLst>
      <p:ext uri="{BB962C8B-B14F-4D97-AF65-F5344CB8AC3E}">
        <p14:creationId xmlns:p14="http://schemas.microsoft.com/office/powerpoint/2010/main" val="318600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FB001-3E01-4088-8E50-46E310E5EE1B}"/>
              </a:ext>
            </a:extLst>
          </p:cNvPr>
          <p:cNvSpPr>
            <a:spLocks noGrp="1"/>
          </p:cNvSpPr>
          <p:nvPr>
            <p:ph type="title"/>
          </p:nvPr>
        </p:nvSpPr>
        <p:spPr/>
        <p:txBody>
          <a:bodyPr/>
          <a:lstStyle/>
          <a:p>
            <a:r>
              <a:rPr lang="zh-CN" altLang="en-US" dirty="0"/>
              <a:t>寻找关键点</a:t>
            </a:r>
            <a:r>
              <a:rPr lang="en-US" altLang="zh-CN" dirty="0"/>
              <a:t>——</a:t>
            </a:r>
            <a:r>
              <a:rPr lang="zh-CN" altLang="en-US" dirty="0"/>
              <a:t>排序并删除重复特征点</a:t>
            </a:r>
          </a:p>
        </p:txBody>
      </p:sp>
      <p:sp>
        <p:nvSpPr>
          <p:cNvPr id="3" name="内容占位符 2">
            <a:extLst>
              <a:ext uri="{FF2B5EF4-FFF2-40B4-BE49-F238E27FC236}">
                <a16:creationId xmlns:a16="http://schemas.microsoft.com/office/drawing/2014/main" id="{718A01E7-87F6-4DCB-B1A5-3A5A67677E7F}"/>
              </a:ext>
            </a:extLst>
          </p:cNvPr>
          <p:cNvSpPr>
            <a:spLocks noGrp="1"/>
          </p:cNvSpPr>
          <p:nvPr>
            <p:ph idx="1"/>
          </p:nvPr>
        </p:nvSpPr>
        <p:spPr>
          <a:xfrm>
            <a:off x="677334" y="1750596"/>
            <a:ext cx="3616371" cy="3880773"/>
          </a:xfrm>
        </p:spPr>
        <p:txBody>
          <a:bodyPr/>
          <a:lstStyle/>
          <a:p>
            <a:r>
              <a:rPr lang="zh-CN" altLang="en-US" dirty="0"/>
              <a:t>对关键点排序策略：</a:t>
            </a:r>
            <a:endParaRPr lang="en-US" altLang="zh-CN" dirty="0"/>
          </a:p>
          <a:p>
            <a:pPr marL="0" indent="0">
              <a:buNone/>
            </a:pPr>
            <a:r>
              <a:rPr lang="zh-CN" altLang="en-US" dirty="0"/>
              <a:t> </a:t>
            </a:r>
            <a:r>
              <a:rPr lang="en-US" altLang="zh-CN" dirty="0"/>
              <a:t>x</a:t>
            </a:r>
            <a:r>
              <a:rPr lang="zh-CN" altLang="en-US" dirty="0"/>
              <a:t>坐标</a:t>
            </a:r>
            <a:r>
              <a:rPr lang="en-US" altLang="zh-CN" dirty="0"/>
              <a:t>, y</a:t>
            </a:r>
            <a:r>
              <a:rPr lang="zh-CN" altLang="en-US" dirty="0"/>
              <a:t>坐标</a:t>
            </a:r>
            <a:r>
              <a:rPr lang="en-US" altLang="zh-CN" dirty="0"/>
              <a:t>,</a:t>
            </a:r>
            <a:r>
              <a:rPr lang="zh-CN" altLang="en-US" dirty="0"/>
              <a:t>直径</a:t>
            </a:r>
            <a:r>
              <a:rPr lang="en-US" altLang="zh-CN" dirty="0"/>
              <a:t>,</a:t>
            </a:r>
            <a:r>
              <a:rPr lang="zh-CN" altLang="en-US" dirty="0"/>
              <a:t>角度</a:t>
            </a:r>
            <a:r>
              <a:rPr lang="en-US" altLang="zh-CN" dirty="0"/>
              <a:t>,</a:t>
            </a:r>
            <a:r>
              <a:rPr lang="zh-CN" altLang="en-US" dirty="0"/>
              <a:t>强度</a:t>
            </a:r>
            <a:r>
              <a:rPr lang="en-US" altLang="zh-CN" dirty="0"/>
              <a:t>,</a:t>
            </a:r>
            <a:r>
              <a:rPr lang="zh-CN" altLang="en-US" dirty="0"/>
              <a:t>组</a:t>
            </a:r>
            <a:r>
              <a:rPr lang="en-US" altLang="zh-CN" dirty="0"/>
              <a:t>,</a:t>
            </a:r>
            <a:r>
              <a:rPr lang="zh-CN" altLang="en-US" dirty="0"/>
              <a:t>类内编号</a:t>
            </a:r>
            <a:endParaRPr lang="en-US" altLang="zh-CN" dirty="0"/>
          </a:p>
          <a:p>
            <a:r>
              <a:rPr lang="zh-CN" altLang="en-US" dirty="0"/>
              <a:t>建立新的不重复的关键点列表</a:t>
            </a:r>
            <a:endParaRPr lang="en-US" altLang="zh-CN" dirty="0"/>
          </a:p>
          <a:p>
            <a:pPr marL="0" indent="0">
              <a:buNone/>
            </a:pPr>
            <a:r>
              <a:rPr lang="zh-CN" altLang="en-US" dirty="0"/>
              <a:t>去除 坐标，直径和角度均相等的关键点</a:t>
            </a:r>
          </a:p>
        </p:txBody>
      </p:sp>
      <p:sp>
        <p:nvSpPr>
          <p:cNvPr id="4" name="灯片编号占位符 3">
            <a:extLst>
              <a:ext uri="{FF2B5EF4-FFF2-40B4-BE49-F238E27FC236}">
                <a16:creationId xmlns:a16="http://schemas.microsoft.com/office/drawing/2014/main" id="{C96B79EB-377F-4E44-AB42-D40683B75D41}"/>
              </a:ext>
            </a:extLst>
          </p:cNvPr>
          <p:cNvSpPr>
            <a:spLocks noGrp="1"/>
          </p:cNvSpPr>
          <p:nvPr>
            <p:ph type="sldNum" sz="quarter" idx="12"/>
          </p:nvPr>
        </p:nvSpPr>
        <p:spPr/>
        <p:txBody>
          <a:bodyPr/>
          <a:lstStyle/>
          <a:p>
            <a:fld id="{519954A3-9DFD-4C44-94BA-B95130A3BA1C}" type="slidenum">
              <a:rPr lang="en-US" smtClean="0"/>
              <a:t>15</a:t>
            </a:fld>
            <a:endParaRPr lang="en-US" dirty="0"/>
          </a:p>
        </p:txBody>
      </p:sp>
      <p:pic>
        <p:nvPicPr>
          <p:cNvPr id="5" name="图片 4">
            <a:extLst>
              <a:ext uri="{FF2B5EF4-FFF2-40B4-BE49-F238E27FC236}">
                <a16:creationId xmlns:a16="http://schemas.microsoft.com/office/drawing/2014/main" id="{D289780B-70E5-4F19-8521-3F888112C735}"/>
              </a:ext>
            </a:extLst>
          </p:cNvPr>
          <p:cNvPicPr>
            <a:picLocks noChangeAspect="1"/>
          </p:cNvPicPr>
          <p:nvPr/>
        </p:nvPicPr>
        <p:blipFill>
          <a:blip r:embed="rId3"/>
          <a:stretch>
            <a:fillRect/>
          </a:stretch>
        </p:blipFill>
        <p:spPr>
          <a:xfrm>
            <a:off x="4293705" y="1750596"/>
            <a:ext cx="5968778" cy="4407136"/>
          </a:xfrm>
          <a:prstGeom prst="rect">
            <a:avLst/>
          </a:prstGeom>
        </p:spPr>
      </p:pic>
    </p:spTree>
    <p:extLst>
      <p:ext uri="{BB962C8B-B14F-4D97-AF65-F5344CB8AC3E}">
        <p14:creationId xmlns:p14="http://schemas.microsoft.com/office/powerpoint/2010/main" val="188159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0A427-17CF-400A-847E-D25F79B7AABA}"/>
              </a:ext>
            </a:extLst>
          </p:cNvPr>
          <p:cNvSpPr>
            <a:spLocks noGrp="1"/>
          </p:cNvSpPr>
          <p:nvPr>
            <p:ph type="title"/>
          </p:nvPr>
        </p:nvSpPr>
        <p:spPr/>
        <p:txBody>
          <a:bodyPr/>
          <a:lstStyle/>
          <a:p>
            <a:r>
              <a:rPr lang="zh-CN" altLang="en-US" dirty="0"/>
              <a:t>建立特征描述符</a:t>
            </a:r>
          </a:p>
        </p:txBody>
      </p:sp>
      <p:graphicFrame>
        <p:nvGraphicFramePr>
          <p:cNvPr id="6" name="内容占位符 5">
            <a:extLst>
              <a:ext uri="{FF2B5EF4-FFF2-40B4-BE49-F238E27FC236}">
                <a16:creationId xmlns:a16="http://schemas.microsoft.com/office/drawing/2014/main" id="{03BE64AA-544F-49D2-A81A-E6B91B4BD1E8}"/>
              </a:ext>
            </a:extLst>
          </p:cNvPr>
          <p:cNvGraphicFramePr>
            <a:graphicFrameLocks noGrp="1"/>
          </p:cNvGraphicFramePr>
          <p:nvPr>
            <p:ph idx="1"/>
            <p:extLst>
              <p:ext uri="{D42A27DB-BD31-4B8C-83A1-F6EECF244321}">
                <p14:modId xmlns:p14="http://schemas.microsoft.com/office/powerpoint/2010/main" val="3150165367"/>
              </p:ext>
            </p:extLst>
          </p:nvPr>
        </p:nvGraphicFramePr>
        <p:xfrm>
          <a:off x="1314471" y="1488281"/>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1C2731D3-49A4-413D-862F-2C6DE7BCAF10}"/>
              </a:ext>
            </a:extLst>
          </p:cNvPr>
          <p:cNvSpPr>
            <a:spLocks noGrp="1"/>
          </p:cNvSpPr>
          <p:nvPr>
            <p:ph type="sldNum" sz="quarter" idx="12"/>
          </p:nvPr>
        </p:nvSpPr>
        <p:spPr/>
        <p:txBody>
          <a:bodyPr/>
          <a:lstStyle/>
          <a:p>
            <a:fld id="{519954A3-9DFD-4C44-94BA-B95130A3BA1C}" type="slidenum">
              <a:rPr lang="en-US" smtClean="0"/>
              <a:t>16</a:t>
            </a:fld>
            <a:endParaRPr lang="en-US" dirty="0"/>
          </a:p>
        </p:txBody>
      </p:sp>
    </p:spTree>
    <p:extLst>
      <p:ext uri="{BB962C8B-B14F-4D97-AF65-F5344CB8AC3E}">
        <p14:creationId xmlns:p14="http://schemas.microsoft.com/office/powerpoint/2010/main" val="898248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84728-E0AB-4ED2-A884-C015FC03B324}"/>
              </a:ext>
            </a:extLst>
          </p:cNvPr>
          <p:cNvSpPr>
            <a:spLocks noGrp="1"/>
          </p:cNvSpPr>
          <p:nvPr>
            <p:ph type="title"/>
          </p:nvPr>
        </p:nvSpPr>
        <p:spPr/>
        <p:txBody>
          <a:bodyPr/>
          <a:lstStyle/>
          <a:p>
            <a:r>
              <a:rPr lang="zh-CN" altLang="en-US" dirty="0"/>
              <a:t>建立特征描述符</a:t>
            </a:r>
            <a:r>
              <a:rPr lang="en-US" altLang="zh-CN" dirty="0"/>
              <a:t>——</a:t>
            </a:r>
            <a:r>
              <a:rPr lang="zh-CN" altLang="en-US" dirty="0"/>
              <a:t>获取特征点邻域</a:t>
            </a:r>
          </a:p>
        </p:txBody>
      </p:sp>
      <p:sp>
        <p:nvSpPr>
          <p:cNvPr id="3" name="内容占位符 2">
            <a:extLst>
              <a:ext uri="{FF2B5EF4-FFF2-40B4-BE49-F238E27FC236}">
                <a16:creationId xmlns:a16="http://schemas.microsoft.com/office/drawing/2014/main" id="{9296FB45-EBF7-42BE-B1ED-166D459B6B09}"/>
              </a:ext>
            </a:extLst>
          </p:cNvPr>
          <p:cNvSpPr>
            <a:spLocks noGrp="1"/>
          </p:cNvSpPr>
          <p:nvPr>
            <p:ph idx="1"/>
          </p:nvPr>
        </p:nvSpPr>
        <p:spPr>
          <a:xfrm>
            <a:off x="769931" y="1581854"/>
            <a:ext cx="8596668" cy="3880773"/>
          </a:xfrm>
        </p:spPr>
        <p:txBody>
          <a:bodyPr/>
          <a:lstStyle/>
          <a:p>
            <a:r>
              <a:rPr lang="zh-CN" altLang="en-US" dirty="0"/>
              <a:t>由特征点参数获得关键点对应的高斯图像</a:t>
            </a:r>
            <a:endParaRPr lang="en-US" altLang="zh-CN" dirty="0"/>
          </a:p>
          <a:p>
            <a:r>
              <a:rPr lang="zh-CN" altLang="en-US" dirty="0"/>
              <a:t>根据特征点的邻域直径大小获得实际图像的区域半径</a:t>
            </a:r>
            <a:endParaRPr lang="en-US" altLang="zh-CN" dirty="0"/>
          </a:p>
          <a:p>
            <a:r>
              <a:rPr lang="zh-CN" altLang="en-US" dirty="0"/>
              <a:t>旋转坐标轴方向为关键点方向</a:t>
            </a:r>
            <a:endParaRPr lang="en-US" altLang="zh-CN" dirty="0"/>
          </a:p>
          <a:p>
            <a:r>
              <a:rPr lang="zh-CN" altLang="en-US" dirty="0"/>
              <a:t>选取正方形区域，获取新的采样点坐标</a:t>
            </a:r>
            <a:endParaRPr lang="en-US" altLang="zh-CN" dirty="0"/>
          </a:p>
          <a:p>
            <a:endParaRPr lang="en-US" altLang="zh-CN" dirty="0"/>
          </a:p>
        </p:txBody>
      </p:sp>
      <p:sp>
        <p:nvSpPr>
          <p:cNvPr id="4" name="灯片编号占位符 3">
            <a:extLst>
              <a:ext uri="{FF2B5EF4-FFF2-40B4-BE49-F238E27FC236}">
                <a16:creationId xmlns:a16="http://schemas.microsoft.com/office/drawing/2014/main" id="{493E1B74-E79B-42A7-8DB1-9820834C0D09}"/>
              </a:ext>
            </a:extLst>
          </p:cNvPr>
          <p:cNvSpPr>
            <a:spLocks noGrp="1"/>
          </p:cNvSpPr>
          <p:nvPr>
            <p:ph type="sldNum" sz="quarter" idx="12"/>
          </p:nvPr>
        </p:nvSpPr>
        <p:spPr/>
        <p:txBody>
          <a:bodyPr/>
          <a:lstStyle/>
          <a:p>
            <a:fld id="{519954A3-9DFD-4C44-94BA-B95130A3BA1C}" type="slidenum">
              <a:rPr lang="en-US" smtClean="0"/>
              <a:t>17</a:t>
            </a:fld>
            <a:endParaRPr lang="en-US" dirty="0"/>
          </a:p>
        </p:txBody>
      </p:sp>
      <p:pic>
        <p:nvPicPr>
          <p:cNvPr id="6" name="图片 5">
            <a:extLst>
              <a:ext uri="{FF2B5EF4-FFF2-40B4-BE49-F238E27FC236}">
                <a16:creationId xmlns:a16="http://schemas.microsoft.com/office/drawing/2014/main" id="{49361819-F2AF-4142-8848-C320969A6CE4}"/>
              </a:ext>
            </a:extLst>
          </p:cNvPr>
          <p:cNvPicPr>
            <a:picLocks noChangeAspect="1"/>
          </p:cNvPicPr>
          <p:nvPr/>
        </p:nvPicPr>
        <p:blipFill>
          <a:blip r:embed="rId3"/>
          <a:stretch>
            <a:fillRect/>
          </a:stretch>
        </p:blipFill>
        <p:spPr>
          <a:xfrm>
            <a:off x="1416149" y="3267779"/>
            <a:ext cx="7053868" cy="3138708"/>
          </a:xfrm>
          <a:prstGeom prst="rect">
            <a:avLst/>
          </a:prstGeom>
        </p:spPr>
      </p:pic>
    </p:spTree>
    <p:extLst>
      <p:ext uri="{BB962C8B-B14F-4D97-AF65-F5344CB8AC3E}">
        <p14:creationId xmlns:p14="http://schemas.microsoft.com/office/powerpoint/2010/main" val="81081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8C608-2D33-4084-8289-671E8F3DF5A8}"/>
              </a:ext>
            </a:extLst>
          </p:cNvPr>
          <p:cNvSpPr>
            <a:spLocks noGrp="1"/>
          </p:cNvSpPr>
          <p:nvPr>
            <p:ph type="title"/>
          </p:nvPr>
        </p:nvSpPr>
        <p:spPr>
          <a:xfrm>
            <a:off x="677334" y="609600"/>
            <a:ext cx="8871780" cy="1320800"/>
          </a:xfrm>
        </p:spPr>
        <p:txBody>
          <a:bodyPr/>
          <a:lstStyle/>
          <a:p>
            <a:r>
              <a:rPr lang="zh-CN" altLang="en-US" dirty="0"/>
              <a:t>建立特征描述符</a:t>
            </a:r>
            <a:r>
              <a:rPr lang="en-US" altLang="zh-CN" dirty="0"/>
              <a:t>——</a:t>
            </a:r>
            <a:r>
              <a:rPr lang="zh-CN" altLang="en-US" dirty="0"/>
              <a:t>生成子区域梯度直方图</a:t>
            </a:r>
          </a:p>
        </p:txBody>
      </p:sp>
      <p:sp>
        <p:nvSpPr>
          <p:cNvPr id="3" name="内容占位符 2">
            <a:extLst>
              <a:ext uri="{FF2B5EF4-FFF2-40B4-BE49-F238E27FC236}">
                <a16:creationId xmlns:a16="http://schemas.microsoft.com/office/drawing/2014/main" id="{65E9C063-2473-46D1-8F95-8EE6E20A0502}"/>
              </a:ext>
            </a:extLst>
          </p:cNvPr>
          <p:cNvSpPr>
            <a:spLocks noGrp="1"/>
          </p:cNvSpPr>
          <p:nvPr>
            <p:ph idx="1"/>
          </p:nvPr>
        </p:nvSpPr>
        <p:spPr>
          <a:xfrm>
            <a:off x="677334" y="1396660"/>
            <a:ext cx="8596668" cy="3880773"/>
          </a:xfrm>
        </p:spPr>
        <p:txBody>
          <a:bodyPr>
            <a:normAutofit/>
          </a:bodyPr>
          <a:lstStyle/>
          <a:p>
            <a:r>
              <a:rPr lang="zh-CN" altLang="en-US" dirty="0"/>
              <a:t>建立梯度直方图，分为</a:t>
            </a:r>
            <a:r>
              <a:rPr lang="en-US" altLang="zh-CN" dirty="0"/>
              <a:t>8</a:t>
            </a:r>
            <a:r>
              <a:rPr lang="zh-CN" altLang="en-US" dirty="0"/>
              <a:t>个方向</a:t>
            </a:r>
            <a:endParaRPr lang="en-US" altLang="zh-CN" dirty="0"/>
          </a:p>
          <a:p>
            <a:r>
              <a:rPr lang="zh-CN" altLang="en-US" dirty="0"/>
              <a:t>特征点邻域内按像素求取梯度方向与幅值</a:t>
            </a:r>
            <a:endParaRPr lang="en-US" altLang="zh-CN" dirty="0"/>
          </a:p>
          <a:p>
            <a:r>
              <a:rPr lang="zh-CN" altLang="en-US" dirty="0"/>
              <a:t>将关键点附近的邻域划分为</a:t>
            </a:r>
            <a:r>
              <a:rPr lang="en-US" altLang="zh-CN" dirty="0"/>
              <a:t>4×4</a:t>
            </a:r>
            <a:r>
              <a:rPr lang="zh-CN" altLang="en-US" dirty="0"/>
              <a:t>个子区域</a:t>
            </a:r>
            <a:endParaRPr lang="en-US" altLang="zh-CN" dirty="0"/>
          </a:p>
          <a:p>
            <a:r>
              <a:rPr lang="zh-CN" altLang="en-US" dirty="0"/>
              <a:t>对幅值高斯加权</a:t>
            </a:r>
            <a:endParaRPr lang="en-US" altLang="zh-CN" dirty="0"/>
          </a:p>
          <a:p>
            <a:r>
              <a:rPr lang="zh-CN" altLang="en-US" dirty="0"/>
              <a:t>计算方向累加梯度，对子区域中的样点，要分别计算它对相邻两列、两行以及临近两个梯度方向的贡献，将加权幅值填充在直方图中，获得累加在各个方向的梯度，最终得到</a:t>
            </a:r>
            <a:r>
              <a:rPr lang="en-US" altLang="zh-CN" dirty="0"/>
              <a:t>4×4×8</a:t>
            </a:r>
            <a:r>
              <a:rPr lang="zh-CN" altLang="en-US" dirty="0"/>
              <a:t>的向量</a:t>
            </a:r>
          </a:p>
        </p:txBody>
      </p:sp>
      <p:sp>
        <p:nvSpPr>
          <p:cNvPr id="4" name="灯片编号占位符 3">
            <a:extLst>
              <a:ext uri="{FF2B5EF4-FFF2-40B4-BE49-F238E27FC236}">
                <a16:creationId xmlns:a16="http://schemas.microsoft.com/office/drawing/2014/main" id="{97B47C69-D3F8-4D37-86A8-5B0EE0A126EB}"/>
              </a:ext>
            </a:extLst>
          </p:cNvPr>
          <p:cNvSpPr>
            <a:spLocks noGrp="1"/>
          </p:cNvSpPr>
          <p:nvPr>
            <p:ph type="sldNum" sz="quarter" idx="12"/>
          </p:nvPr>
        </p:nvSpPr>
        <p:spPr/>
        <p:txBody>
          <a:bodyPr/>
          <a:lstStyle/>
          <a:p>
            <a:fld id="{519954A3-9DFD-4C44-94BA-B95130A3BA1C}" type="slidenum">
              <a:rPr lang="en-US" smtClean="0"/>
              <a:t>18</a:t>
            </a:fld>
            <a:endParaRPr lang="en-US" dirty="0"/>
          </a:p>
        </p:txBody>
      </p:sp>
      <p:pic>
        <p:nvPicPr>
          <p:cNvPr id="5" name="图片 4">
            <a:extLst>
              <a:ext uri="{FF2B5EF4-FFF2-40B4-BE49-F238E27FC236}">
                <a16:creationId xmlns:a16="http://schemas.microsoft.com/office/drawing/2014/main" id="{8CB6D9C9-CEB1-4FFA-BD20-E739A357EFD1}"/>
              </a:ext>
            </a:extLst>
          </p:cNvPr>
          <p:cNvPicPr>
            <a:picLocks noChangeAspect="1"/>
          </p:cNvPicPr>
          <p:nvPr/>
        </p:nvPicPr>
        <p:blipFill rotWithShape="1">
          <a:blip r:embed="rId3"/>
          <a:srcRect t="7150"/>
          <a:stretch/>
        </p:blipFill>
        <p:spPr>
          <a:xfrm>
            <a:off x="1597153" y="4053164"/>
            <a:ext cx="6054390" cy="2816352"/>
          </a:xfrm>
          <a:prstGeom prst="rect">
            <a:avLst/>
          </a:prstGeom>
        </p:spPr>
      </p:pic>
    </p:spTree>
    <p:extLst>
      <p:ext uri="{BB962C8B-B14F-4D97-AF65-F5344CB8AC3E}">
        <p14:creationId xmlns:p14="http://schemas.microsoft.com/office/powerpoint/2010/main" val="221193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F1BCC-B4F6-4857-8951-9299F99A0B29}"/>
              </a:ext>
            </a:extLst>
          </p:cNvPr>
          <p:cNvSpPr>
            <a:spLocks noGrp="1"/>
          </p:cNvSpPr>
          <p:nvPr>
            <p:ph type="title"/>
          </p:nvPr>
        </p:nvSpPr>
        <p:spPr>
          <a:xfrm>
            <a:off x="677333" y="609600"/>
            <a:ext cx="8813907" cy="1320800"/>
          </a:xfrm>
        </p:spPr>
        <p:txBody>
          <a:bodyPr/>
          <a:lstStyle/>
          <a:p>
            <a:r>
              <a:rPr lang="zh-CN" altLang="en-US" dirty="0"/>
              <a:t>建立特征描述符</a:t>
            </a:r>
            <a:r>
              <a:rPr lang="en-US" altLang="zh-CN" dirty="0"/>
              <a:t>——</a:t>
            </a:r>
            <a:r>
              <a:rPr lang="zh-CN" altLang="en-US" dirty="0"/>
              <a:t>生成子区域梯度直方图</a:t>
            </a:r>
          </a:p>
        </p:txBody>
      </p:sp>
      <p:pic>
        <p:nvPicPr>
          <p:cNvPr id="5" name="内容占位符 4">
            <a:extLst>
              <a:ext uri="{FF2B5EF4-FFF2-40B4-BE49-F238E27FC236}">
                <a16:creationId xmlns:a16="http://schemas.microsoft.com/office/drawing/2014/main" id="{02D29302-919D-45CD-89A0-20CEFFCDA95A}"/>
              </a:ext>
            </a:extLst>
          </p:cNvPr>
          <p:cNvPicPr>
            <a:picLocks noGrp="1" noChangeAspect="1"/>
          </p:cNvPicPr>
          <p:nvPr>
            <p:ph idx="1"/>
          </p:nvPr>
        </p:nvPicPr>
        <p:blipFill>
          <a:blip r:embed="rId2"/>
          <a:stretch>
            <a:fillRect/>
          </a:stretch>
        </p:blipFill>
        <p:spPr>
          <a:xfrm>
            <a:off x="677333" y="2623575"/>
            <a:ext cx="5205691" cy="3881437"/>
          </a:xfrm>
          <a:prstGeom prst="rect">
            <a:avLst/>
          </a:prstGeom>
        </p:spPr>
      </p:pic>
      <p:sp>
        <p:nvSpPr>
          <p:cNvPr id="4" name="灯片编号占位符 3">
            <a:extLst>
              <a:ext uri="{FF2B5EF4-FFF2-40B4-BE49-F238E27FC236}">
                <a16:creationId xmlns:a16="http://schemas.microsoft.com/office/drawing/2014/main" id="{D4108510-F0A3-4048-9ECF-6BEC3A45EEAA}"/>
              </a:ext>
            </a:extLst>
          </p:cNvPr>
          <p:cNvSpPr>
            <a:spLocks noGrp="1"/>
          </p:cNvSpPr>
          <p:nvPr>
            <p:ph type="sldNum" sz="quarter" idx="12"/>
          </p:nvPr>
        </p:nvSpPr>
        <p:spPr/>
        <p:txBody>
          <a:bodyPr/>
          <a:lstStyle/>
          <a:p>
            <a:fld id="{519954A3-9DFD-4C44-94BA-B95130A3BA1C}" type="slidenum">
              <a:rPr lang="en-US" smtClean="0"/>
              <a:t>19</a:t>
            </a:fld>
            <a:endParaRPr lang="en-US" dirty="0"/>
          </a:p>
        </p:txBody>
      </p:sp>
      <p:pic>
        <p:nvPicPr>
          <p:cNvPr id="6" name="图片 5">
            <a:extLst>
              <a:ext uri="{FF2B5EF4-FFF2-40B4-BE49-F238E27FC236}">
                <a16:creationId xmlns:a16="http://schemas.microsoft.com/office/drawing/2014/main" id="{F070172C-8F3D-4D44-A30D-60D272DA4FD8}"/>
              </a:ext>
            </a:extLst>
          </p:cNvPr>
          <p:cNvPicPr>
            <a:picLocks noChangeAspect="1"/>
          </p:cNvPicPr>
          <p:nvPr/>
        </p:nvPicPr>
        <p:blipFill>
          <a:blip r:embed="rId3"/>
          <a:stretch>
            <a:fillRect/>
          </a:stretch>
        </p:blipFill>
        <p:spPr>
          <a:xfrm>
            <a:off x="6096000" y="2099663"/>
            <a:ext cx="5281118" cy="3193057"/>
          </a:xfrm>
          <a:prstGeom prst="rect">
            <a:avLst/>
          </a:prstGeom>
        </p:spPr>
      </p:pic>
      <p:pic>
        <p:nvPicPr>
          <p:cNvPr id="7" name="图片 6">
            <a:extLst>
              <a:ext uri="{FF2B5EF4-FFF2-40B4-BE49-F238E27FC236}">
                <a16:creationId xmlns:a16="http://schemas.microsoft.com/office/drawing/2014/main" id="{DA92F4DB-5374-40BF-B92A-4E98D9508055}"/>
              </a:ext>
            </a:extLst>
          </p:cNvPr>
          <p:cNvPicPr>
            <a:picLocks noChangeAspect="1"/>
          </p:cNvPicPr>
          <p:nvPr/>
        </p:nvPicPr>
        <p:blipFill>
          <a:blip r:embed="rId4"/>
          <a:stretch>
            <a:fillRect/>
          </a:stretch>
        </p:blipFill>
        <p:spPr>
          <a:xfrm>
            <a:off x="197841" y="1424065"/>
            <a:ext cx="5005837" cy="1181934"/>
          </a:xfrm>
          <a:prstGeom prst="rect">
            <a:avLst/>
          </a:prstGeom>
        </p:spPr>
      </p:pic>
    </p:spTree>
    <p:extLst>
      <p:ext uri="{BB962C8B-B14F-4D97-AF65-F5344CB8AC3E}">
        <p14:creationId xmlns:p14="http://schemas.microsoft.com/office/powerpoint/2010/main" val="165269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C667874A-D0F0-4334-B949-BE39BA7E1545}"/>
              </a:ext>
            </a:extLst>
          </p:cNvPr>
          <p:cNvGraphicFramePr>
            <a:graphicFrameLocks noGrp="1"/>
          </p:cNvGraphicFramePr>
          <p:nvPr>
            <p:ph idx="1"/>
            <p:extLst>
              <p:ext uri="{D42A27DB-BD31-4B8C-83A1-F6EECF244321}">
                <p14:modId xmlns:p14="http://schemas.microsoft.com/office/powerpoint/2010/main" val="3277268072"/>
              </p:ext>
            </p:extLst>
          </p:nvPr>
        </p:nvGraphicFramePr>
        <p:xfrm>
          <a:off x="677690" y="1257763"/>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0BCCE8FE-96CC-4881-95D3-AEB3B6E01FBC}"/>
              </a:ext>
            </a:extLst>
          </p:cNvPr>
          <p:cNvSpPr>
            <a:spLocks noGrp="1"/>
          </p:cNvSpPr>
          <p:nvPr>
            <p:ph type="sldNum" sz="quarter" idx="12"/>
          </p:nvPr>
        </p:nvSpPr>
        <p:spPr/>
        <p:txBody>
          <a:bodyPr/>
          <a:lstStyle/>
          <a:p>
            <a:fld id="{519954A3-9DFD-4C44-94BA-B95130A3BA1C}" type="slidenum">
              <a:rPr lang="en-US" smtClean="0"/>
              <a:t>2</a:t>
            </a:fld>
            <a:endParaRPr lang="en-US" dirty="0"/>
          </a:p>
        </p:txBody>
      </p:sp>
    </p:spTree>
    <p:extLst>
      <p:ext uri="{BB962C8B-B14F-4D97-AF65-F5344CB8AC3E}">
        <p14:creationId xmlns:p14="http://schemas.microsoft.com/office/powerpoint/2010/main" val="4201860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A6924-5191-4F56-82DA-51710562C2E1}"/>
              </a:ext>
            </a:extLst>
          </p:cNvPr>
          <p:cNvSpPr>
            <a:spLocks noGrp="1"/>
          </p:cNvSpPr>
          <p:nvPr>
            <p:ph type="title"/>
          </p:nvPr>
        </p:nvSpPr>
        <p:spPr>
          <a:xfrm>
            <a:off x="677333" y="609600"/>
            <a:ext cx="8813907" cy="1320800"/>
          </a:xfrm>
        </p:spPr>
        <p:txBody>
          <a:bodyPr/>
          <a:lstStyle/>
          <a:p>
            <a:r>
              <a:rPr lang="zh-CN" altLang="en-US" dirty="0"/>
              <a:t>建立特征描述符</a:t>
            </a:r>
            <a:r>
              <a:rPr lang="en-US" altLang="zh-CN" dirty="0"/>
              <a:t>——</a:t>
            </a:r>
            <a:r>
              <a:rPr lang="zh-CN" altLang="en-US" dirty="0"/>
              <a:t>输出标准特征描述向量</a:t>
            </a:r>
          </a:p>
        </p:txBody>
      </p:sp>
      <p:sp>
        <p:nvSpPr>
          <p:cNvPr id="3" name="内容占位符 2">
            <a:extLst>
              <a:ext uri="{FF2B5EF4-FFF2-40B4-BE49-F238E27FC236}">
                <a16:creationId xmlns:a16="http://schemas.microsoft.com/office/drawing/2014/main" id="{6F087113-DAD8-4EA8-8E82-6E9807FCF7A6}"/>
              </a:ext>
            </a:extLst>
          </p:cNvPr>
          <p:cNvSpPr>
            <a:spLocks noGrp="1"/>
          </p:cNvSpPr>
          <p:nvPr>
            <p:ph idx="1"/>
          </p:nvPr>
        </p:nvSpPr>
        <p:spPr>
          <a:xfrm>
            <a:off x="677334" y="1709176"/>
            <a:ext cx="8596668" cy="3880773"/>
          </a:xfrm>
        </p:spPr>
        <p:txBody>
          <a:bodyPr/>
          <a:lstStyle/>
          <a:p>
            <a:r>
              <a:rPr lang="zh-CN" altLang="en-US" dirty="0"/>
              <a:t>特征向量形成后，为了去除光照变化的影响，需要对它们进行归一化处理，对于图像灰度值整体漂移，图像各点的梯度是邻域像素相减得到，所以也能去除。</a:t>
            </a:r>
          </a:p>
          <a:p>
            <a:r>
              <a:rPr lang="zh-CN" altLang="en-US" dirty="0"/>
              <a:t>描述子向量门限：非线性光照，相机饱和度变化对造成某些方向的梯度值过大，而对方向的影响微弱。因此要设置门限值</a:t>
            </a:r>
            <a:r>
              <a:rPr lang="en-US" altLang="zh-CN" dirty="0"/>
              <a:t>(</a:t>
            </a:r>
            <a:r>
              <a:rPr lang="zh-CN" altLang="en-US" dirty="0"/>
              <a:t>向量归一化后，一般取</a:t>
            </a:r>
            <a:r>
              <a:rPr lang="en-US" altLang="zh-CN" dirty="0"/>
              <a:t>0.2)</a:t>
            </a:r>
            <a:r>
              <a:rPr lang="zh-CN" altLang="en-US" dirty="0"/>
              <a:t>截断较大的梯度值。</a:t>
            </a:r>
          </a:p>
          <a:p>
            <a:r>
              <a:rPr lang="zh-CN" altLang="en-US" dirty="0"/>
              <a:t>按特征点的尺度对特征描述向量进行排序。</a:t>
            </a:r>
          </a:p>
          <a:p>
            <a:endParaRPr lang="zh-CN" altLang="en-US" dirty="0"/>
          </a:p>
        </p:txBody>
      </p:sp>
      <p:sp>
        <p:nvSpPr>
          <p:cNvPr id="4" name="灯片编号占位符 3">
            <a:extLst>
              <a:ext uri="{FF2B5EF4-FFF2-40B4-BE49-F238E27FC236}">
                <a16:creationId xmlns:a16="http://schemas.microsoft.com/office/drawing/2014/main" id="{13775D5B-3E5B-422C-B2AD-78581B6BA4B2}"/>
              </a:ext>
            </a:extLst>
          </p:cNvPr>
          <p:cNvSpPr>
            <a:spLocks noGrp="1"/>
          </p:cNvSpPr>
          <p:nvPr>
            <p:ph type="sldNum" sz="quarter" idx="12"/>
          </p:nvPr>
        </p:nvSpPr>
        <p:spPr/>
        <p:txBody>
          <a:bodyPr/>
          <a:lstStyle/>
          <a:p>
            <a:fld id="{519954A3-9DFD-4C44-94BA-B95130A3BA1C}" type="slidenum">
              <a:rPr lang="en-US" smtClean="0"/>
              <a:t>20</a:t>
            </a:fld>
            <a:endParaRPr lang="en-US" dirty="0"/>
          </a:p>
        </p:txBody>
      </p:sp>
    </p:spTree>
    <p:extLst>
      <p:ext uri="{BB962C8B-B14F-4D97-AF65-F5344CB8AC3E}">
        <p14:creationId xmlns:p14="http://schemas.microsoft.com/office/powerpoint/2010/main" val="919275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E1664-3EDC-4969-BE0D-7E08F07D6C5F}"/>
              </a:ext>
            </a:extLst>
          </p:cNvPr>
          <p:cNvSpPr>
            <a:spLocks noGrp="1"/>
          </p:cNvSpPr>
          <p:nvPr>
            <p:ph type="title"/>
          </p:nvPr>
        </p:nvSpPr>
        <p:spPr/>
        <p:txBody>
          <a:bodyPr/>
          <a:lstStyle/>
          <a:p>
            <a:r>
              <a:rPr lang="zh-CN" altLang="en-US" dirty="0"/>
              <a:t>效果展示</a:t>
            </a:r>
            <a:r>
              <a:rPr lang="en-US" altLang="zh-CN" dirty="0"/>
              <a:t>——</a:t>
            </a:r>
            <a:r>
              <a:rPr lang="zh-CN" altLang="en-US" dirty="0"/>
              <a:t>特征点检测</a:t>
            </a:r>
          </a:p>
        </p:txBody>
      </p:sp>
      <p:pic>
        <p:nvPicPr>
          <p:cNvPr id="5" name="内容占位符 4">
            <a:extLst>
              <a:ext uri="{FF2B5EF4-FFF2-40B4-BE49-F238E27FC236}">
                <a16:creationId xmlns:a16="http://schemas.microsoft.com/office/drawing/2014/main" id="{F02E25B1-9139-44F5-BDAB-8957C806C9FC}"/>
              </a:ext>
            </a:extLst>
          </p:cNvPr>
          <p:cNvPicPr>
            <a:picLocks noGrp="1" noChangeAspect="1"/>
          </p:cNvPicPr>
          <p:nvPr>
            <p:ph idx="1"/>
          </p:nvPr>
        </p:nvPicPr>
        <p:blipFill rotWithShape="1">
          <a:blip r:embed="rId2"/>
          <a:srcRect r="14422"/>
          <a:stretch/>
        </p:blipFill>
        <p:spPr>
          <a:xfrm>
            <a:off x="7238848" y="1594740"/>
            <a:ext cx="4428884" cy="3881437"/>
          </a:xfrm>
          <a:prstGeom prst="rect">
            <a:avLst/>
          </a:prstGeom>
        </p:spPr>
      </p:pic>
      <p:sp>
        <p:nvSpPr>
          <p:cNvPr id="4" name="灯片编号占位符 3">
            <a:extLst>
              <a:ext uri="{FF2B5EF4-FFF2-40B4-BE49-F238E27FC236}">
                <a16:creationId xmlns:a16="http://schemas.microsoft.com/office/drawing/2014/main" id="{05822A38-7525-4231-AA79-B12CB769570C}"/>
              </a:ext>
            </a:extLst>
          </p:cNvPr>
          <p:cNvSpPr>
            <a:spLocks noGrp="1"/>
          </p:cNvSpPr>
          <p:nvPr>
            <p:ph type="sldNum" sz="quarter" idx="12"/>
          </p:nvPr>
        </p:nvSpPr>
        <p:spPr/>
        <p:txBody>
          <a:bodyPr/>
          <a:lstStyle/>
          <a:p>
            <a:fld id="{519954A3-9DFD-4C44-94BA-B95130A3BA1C}" type="slidenum">
              <a:rPr lang="en-US" smtClean="0"/>
              <a:t>21</a:t>
            </a:fld>
            <a:endParaRPr lang="en-US" dirty="0"/>
          </a:p>
        </p:txBody>
      </p:sp>
      <p:pic>
        <p:nvPicPr>
          <p:cNvPr id="10" name="图片 9">
            <a:extLst>
              <a:ext uri="{FF2B5EF4-FFF2-40B4-BE49-F238E27FC236}">
                <a16:creationId xmlns:a16="http://schemas.microsoft.com/office/drawing/2014/main" id="{786D454D-1960-4551-BBE3-437AF4BDFA80}"/>
              </a:ext>
            </a:extLst>
          </p:cNvPr>
          <p:cNvPicPr>
            <a:picLocks noChangeAspect="1"/>
          </p:cNvPicPr>
          <p:nvPr/>
        </p:nvPicPr>
        <p:blipFill>
          <a:blip r:embed="rId3"/>
          <a:stretch>
            <a:fillRect/>
          </a:stretch>
        </p:blipFill>
        <p:spPr>
          <a:xfrm>
            <a:off x="377952" y="1717641"/>
            <a:ext cx="3502679" cy="3502679"/>
          </a:xfrm>
          <a:prstGeom prst="rect">
            <a:avLst/>
          </a:prstGeom>
        </p:spPr>
      </p:pic>
      <p:pic>
        <p:nvPicPr>
          <p:cNvPr id="8" name="图片 7">
            <a:extLst>
              <a:ext uri="{FF2B5EF4-FFF2-40B4-BE49-F238E27FC236}">
                <a16:creationId xmlns:a16="http://schemas.microsoft.com/office/drawing/2014/main" id="{DE3F130B-6A30-4621-8AAD-4F8043C3007E}"/>
              </a:ext>
            </a:extLst>
          </p:cNvPr>
          <p:cNvPicPr>
            <a:picLocks noChangeAspect="1"/>
          </p:cNvPicPr>
          <p:nvPr/>
        </p:nvPicPr>
        <p:blipFill rotWithShape="1">
          <a:blip r:embed="rId4"/>
          <a:srcRect l="10629" t="388" r="16718"/>
          <a:stretch/>
        </p:blipFill>
        <p:spPr>
          <a:xfrm>
            <a:off x="4035551" y="1624887"/>
            <a:ext cx="3715967" cy="3821144"/>
          </a:xfrm>
          <a:prstGeom prst="rect">
            <a:avLst/>
          </a:prstGeom>
        </p:spPr>
      </p:pic>
    </p:spTree>
    <p:extLst>
      <p:ext uri="{BB962C8B-B14F-4D97-AF65-F5344CB8AC3E}">
        <p14:creationId xmlns:p14="http://schemas.microsoft.com/office/powerpoint/2010/main" val="191333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192D9AD-82D6-4206-8D0D-2039A1207047}"/>
              </a:ext>
            </a:extLst>
          </p:cNvPr>
          <p:cNvPicPr>
            <a:picLocks noChangeAspect="1"/>
          </p:cNvPicPr>
          <p:nvPr/>
        </p:nvPicPr>
        <p:blipFill>
          <a:blip r:embed="rId2"/>
          <a:stretch>
            <a:fillRect/>
          </a:stretch>
        </p:blipFill>
        <p:spPr>
          <a:xfrm>
            <a:off x="1158532" y="1270000"/>
            <a:ext cx="7773800" cy="5182533"/>
          </a:xfrm>
          <a:prstGeom prst="rect">
            <a:avLst/>
          </a:prstGeom>
        </p:spPr>
      </p:pic>
      <p:sp>
        <p:nvSpPr>
          <p:cNvPr id="2" name="标题 1">
            <a:extLst>
              <a:ext uri="{FF2B5EF4-FFF2-40B4-BE49-F238E27FC236}">
                <a16:creationId xmlns:a16="http://schemas.microsoft.com/office/drawing/2014/main" id="{CE7A5453-6960-490E-835A-FF89F215EFDF}"/>
              </a:ext>
            </a:extLst>
          </p:cNvPr>
          <p:cNvSpPr>
            <a:spLocks noGrp="1"/>
          </p:cNvSpPr>
          <p:nvPr>
            <p:ph type="title"/>
          </p:nvPr>
        </p:nvSpPr>
        <p:spPr/>
        <p:txBody>
          <a:bodyPr/>
          <a:lstStyle/>
          <a:p>
            <a:r>
              <a:rPr lang="zh-CN" altLang="en-US" dirty="0"/>
              <a:t>效果展示</a:t>
            </a:r>
            <a:r>
              <a:rPr lang="en-US" altLang="zh-CN" dirty="0"/>
              <a:t>——</a:t>
            </a:r>
            <a:r>
              <a:rPr lang="zh-CN" altLang="en-US" dirty="0"/>
              <a:t>图片匹配</a:t>
            </a:r>
          </a:p>
        </p:txBody>
      </p:sp>
      <p:sp>
        <p:nvSpPr>
          <p:cNvPr id="4" name="灯片编号占位符 3">
            <a:extLst>
              <a:ext uri="{FF2B5EF4-FFF2-40B4-BE49-F238E27FC236}">
                <a16:creationId xmlns:a16="http://schemas.microsoft.com/office/drawing/2014/main" id="{E9D1792E-AF92-4181-8A66-1555F8997F62}"/>
              </a:ext>
            </a:extLst>
          </p:cNvPr>
          <p:cNvSpPr>
            <a:spLocks noGrp="1"/>
          </p:cNvSpPr>
          <p:nvPr>
            <p:ph type="sldNum" sz="quarter" idx="12"/>
          </p:nvPr>
        </p:nvSpPr>
        <p:spPr/>
        <p:txBody>
          <a:bodyPr/>
          <a:lstStyle/>
          <a:p>
            <a:fld id="{519954A3-9DFD-4C44-94BA-B95130A3BA1C}" type="slidenum">
              <a:rPr lang="en-US" smtClean="0"/>
              <a:t>22</a:t>
            </a:fld>
            <a:endParaRPr lang="en-US" dirty="0"/>
          </a:p>
        </p:txBody>
      </p:sp>
      <p:pic>
        <p:nvPicPr>
          <p:cNvPr id="13" name="图片 12">
            <a:extLst>
              <a:ext uri="{FF2B5EF4-FFF2-40B4-BE49-F238E27FC236}">
                <a16:creationId xmlns:a16="http://schemas.microsoft.com/office/drawing/2014/main" id="{6456FA71-441B-447D-A177-D618261122BB}"/>
              </a:ext>
            </a:extLst>
          </p:cNvPr>
          <p:cNvPicPr>
            <a:picLocks noChangeAspect="1"/>
          </p:cNvPicPr>
          <p:nvPr/>
        </p:nvPicPr>
        <p:blipFill rotWithShape="1">
          <a:blip r:embed="rId3"/>
          <a:srcRect l="10200" t="11001" r="2800" b="11399"/>
          <a:stretch/>
        </p:blipFill>
        <p:spPr>
          <a:xfrm>
            <a:off x="1740746" y="1547485"/>
            <a:ext cx="6469843" cy="4328101"/>
          </a:xfrm>
          <a:prstGeom prst="rect">
            <a:avLst/>
          </a:prstGeom>
        </p:spPr>
      </p:pic>
      <p:pic>
        <p:nvPicPr>
          <p:cNvPr id="12" name="图片 11">
            <a:extLst>
              <a:ext uri="{FF2B5EF4-FFF2-40B4-BE49-F238E27FC236}">
                <a16:creationId xmlns:a16="http://schemas.microsoft.com/office/drawing/2014/main" id="{5E0795C9-64FE-4588-B8AD-09DADAEAB72E}"/>
              </a:ext>
            </a:extLst>
          </p:cNvPr>
          <p:cNvPicPr>
            <a:picLocks noChangeAspect="1"/>
          </p:cNvPicPr>
          <p:nvPr/>
        </p:nvPicPr>
        <p:blipFill rotWithShape="1">
          <a:blip r:embed="rId4"/>
          <a:srcRect l="10000" t="19534" r="3200" b="20199"/>
          <a:stretch/>
        </p:blipFill>
        <p:spPr>
          <a:xfrm>
            <a:off x="865631" y="1438655"/>
            <a:ext cx="8729473" cy="4545763"/>
          </a:xfrm>
          <a:prstGeom prst="rect">
            <a:avLst/>
          </a:prstGeom>
        </p:spPr>
      </p:pic>
    </p:spTree>
    <p:extLst>
      <p:ext uri="{BB962C8B-B14F-4D97-AF65-F5344CB8AC3E}">
        <p14:creationId xmlns:p14="http://schemas.microsoft.com/office/powerpoint/2010/main" val="195442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0B331C5-409D-43E9-8497-9B904BB6B0CC}"/>
              </a:ext>
            </a:extLst>
          </p:cNvPr>
          <p:cNvPicPr>
            <a:picLocks noGrp="1" noChangeAspect="1"/>
          </p:cNvPicPr>
          <p:nvPr>
            <p:ph idx="1"/>
          </p:nvPr>
        </p:nvPicPr>
        <p:blipFill>
          <a:blip r:embed="rId2"/>
          <a:stretch>
            <a:fillRect/>
          </a:stretch>
        </p:blipFill>
        <p:spPr>
          <a:xfrm>
            <a:off x="1423687" y="1927413"/>
            <a:ext cx="8053198" cy="3019950"/>
          </a:xfrm>
        </p:spPr>
      </p:pic>
      <p:sp>
        <p:nvSpPr>
          <p:cNvPr id="2" name="标题 1">
            <a:extLst>
              <a:ext uri="{FF2B5EF4-FFF2-40B4-BE49-F238E27FC236}">
                <a16:creationId xmlns:a16="http://schemas.microsoft.com/office/drawing/2014/main" id="{4BDDB41F-98C9-478C-8D5E-8A7F6C8F9F93}"/>
              </a:ext>
            </a:extLst>
          </p:cNvPr>
          <p:cNvSpPr>
            <a:spLocks noGrp="1"/>
          </p:cNvSpPr>
          <p:nvPr>
            <p:ph type="title"/>
          </p:nvPr>
        </p:nvSpPr>
        <p:spPr/>
        <p:txBody>
          <a:bodyPr/>
          <a:lstStyle/>
          <a:p>
            <a:r>
              <a:rPr lang="zh-CN" altLang="en-US" dirty="0"/>
              <a:t>效果展示</a:t>
            </a:r>
            <a:r>
              <a:rPr lang="en-US" altLang="zh-CN" dirty="0"/>
              <a:t>——</a:t>
            </a:r>
            <a:r>
              <a:rPr lang="zh-CN" altLang="en-US" dirty="0"/>
              <a:t>图片拼接</a:t>
            </a:r>
          </a:p>
        </p:txBody>
      </p:sp>
      <p:sp>
        <p:nvSpPr>
          <p:cNvPr id="4" name="灯片编号占位符 3">
            <a:extLst>
              <a:ext uri="{FF2B5EF4-FFF2-40B4-BE49-F238E27FC236}">
                <a16:creationId xmlns:a16="http://schemas.microsoft.com/office/drawing/2014/main" id="{558E6786-6CD6-49B2-BFBB-5EB08919FDFF}"/>
              </a:ext>
            </a:extLst>
          </p:cNvPr>
          <p:cNvSpPr>
            <a:spLocks noGrp="1"/>
          </p:cNvSpPr>
          <p:nvPr>
            <p:ph type="sldNum" sz="quarter" idx="12"/>
          </p:nvPr>
        </p:nvSpPr>
        <p:spPr/>
        <p:txBody>
          <a:bodyPr/>
          <a:lstStyle/>
          <a:p>
            <a:fld id="{519954A3-9DFD-4C44-94BA-B95130A3BA1C}" type="slidenum">
              <a:rPr lang="en-US" smtClean="0"/>
              <a:t>23</a:t>
            </a:fld>
            <a:endParaRPr lang="en-US" dirty="0"/>
          </a:p>
        </p:txBody>
      </p:sp>
      <p:pic>
        <p:nvPicPr>
          <p:cNvPr id="18" name="图片 17">
            <a:extLst>
              <a:ext uri="{FF2B5EF4-FFF2-40B4-BE49-F238E27FC236}">
                <a16:creationId xmlns:a16="http://schemas.microsoft.com/office/drawing/2014/main" id="{DF8CBEC3-EA5D-4AC4-B675-8612824310EC}"/>
              </a:ext>
            </a:extLst>
          </p:cNvPr>
          <p:cNvPicPr>
            <a:picLocks noChangeAspect="1"/>
          </p:cNvPicPr>
          <p:nvPr/>
        </p:nvPicPr>
        <p:blipFill>
          <a:blip r:embed="rId3"/>
          <a:stretch>
            <a:fillRect/>
          </a:stretch>
        </p:blipFill>
        <p:spPr>
          <a:xfrm>
            <a:off x="411474" y="1714927"/>
            <a:ext cx="10962566" cy="4110962"/>
          </a:xfrm>
          <a:prstGeom prst="rect">
            <a:avLst/>
          </a:prstGeom>
        </p:spPr>
      </p:pic>
      <p:pic>
        <p:nvPicPr>
          <p:cNvPr id="16" name="图片 15">
            <a:extLst>
              <a:ext uri="{FF2B5EF4-FFF2-40B4-BE49-F238E27FC236}">
                <a16:creationId xmlns:a16="http://schemas.microsoft.com/office/drawing/2014/main" id="{7BF1E18E-05C4-4B20-97C0-542195596B5D}"/>
              </a:ext>
            </a:extLst>
          </p:cNvPr>
          <p:cNvPicPr>
            <a:picLocks noChangeAspect="1"/>
          </p:cNvPicPr>
          <p:nvPr/>
        </p:nvPicPr>
        <p:blipFill>
          <a:blip r:embed="rId4"/>
          <a:stretch>
            <a:fillRect/>
          </a:stretch>
        </p:blipFill>
        <p:spPr>
          <a:xfrm>
            <a:off x="5985225" y="1637930"/>
            <a:ext cx="5686608" cy="4264956"/>
          </a:xfrm>
          <a:prstGeom prst="rect">
            <a:avLst/>
          </a:prstGeom>
        </p:spPr>
      </p:pic>
      <p:pic>
        <p:nvPicPr>
          <p:cNvPr id="14" name="图片 13">
            <a:extLst>
              <a:ext uri="{FF2B5EF4-FFF2-40B4-BE49-F238E27FC236}">
                <a16:creationId xmlns:a16="http://schemas.microsoft.com/office/drawing/2014/main" id="{E46FD6B3-65CE-4108-8F1A-8139339128D4}"/>
              </a:ext>
            </a:extLst>
          </p:cNvPr>
          <p:cNvPicPr>
            <a:picLocks noChangeAspect="1"/>
          </p:cNvPicPr>
          <p:nvPr/>
        </p:nvPicPr>
        <p:blipFill>
          <a:blip r:embed="rId5"/>
          <a:stretch>
            <a:fillRect/>
          </a:stretch>
        </p:blipFill>
        <p:spPr>
          <a:xfrm>
            <a:off x="298618" y="1637930"/>
            <a:ext cx="5686607" cy="4264956"/>
          </a:xfrm>
          <a:prstGeom prst="rect">
            <a:avLst/>
          </a:prstGeom>
        </p:spPr>
      </p:pic>
    </p:spTree>
    <p:extLst>
      <p:ext uri="{BB962C8B-B14F-4D97-AF65-F5344CB8AC3E}">
        <p14:creationId xmlns:p14="http://schemas.microsoft.com/office/powerpoint/2010/main" val="36777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046-4601-45FD-B858-B926EDD1B3EF}"/>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A00CA945-E56F-498A-8652-52C56D56AAC4}"/>
              </a:ext>
            </a:extLst>
          </p:cNvPr>
          <p:cNvSpPr>
            <a:spLocks noGrp="1"/>
          </p:cNvSpPr>
          <p:nvPr>
            <p:ph idx="1"/>
          </p:nvPr>
        </p:nvSpPr>
        <p:spPr>
          <a:xfrm>
            <a:off x="702095" y="1697601"/>
            <a:ext cx="8596668" cy="3880773"/>
          </a:xfrm>
        </p:spPr>
        <p:txBody>
          <a:bodyPr/>
          <a:lstStyle/>
          <a:p>
            <a:r>
              <a:rPr lang="en-US" altLang="zh-CN" dirty="0"/>
              <a:t>SIFT</a:t>
            </a:r>
            <a:r>
              <a:rPr lang="zh-CN" altLang="en-US" dirty="0"/>
              <a:t>算法强调图像的局部特征，对旋转、尺度缩放、亮度变化保持不变，对视角变化、仿射变换、噪声也保持一定程度的稳定性。</a:t>
            </a:r>
            <a:endParaRPr lang="en-US" altLang="zh-CN" dirty="0"/>
          </a:p>
          <a:p>
            <a:r>
              <a:rPr lang="en-US" altLang="zh-CN" dirty="0"/>
              <a:t>SITF</a:t>
            </a:r>
            <a:r>
              <a:rPr lang="zh-CN" altLang="en-US" dirty="0"/>
              <a:t>算法具有独特性，在特征较多时可以快速准确地实现匹配，图片要素较少时也可以检测出足够特征。</a:t>
            </a:r>
            <a:endParaRPr lang="en-US" altLang="zh-CN" dirty="0"/>
          </a:p>
          <a:p>
            <a:r>
              <a:rPr lang="zh-CN" altLang="en-US" dirty="0"/>
              <a:t>在特征点的确定过程中，特征点的坐标以及尺度被确定是利用了在尺度空间上的极值检测，找到在不同尺度上都存在的特征点，运用尺度参量实现了</a:t>
            </a:r>
            <a:r>
              <a:rPr lang="en-US" altLang="zh-CN" dirty="0"/>
              <a:t>Scale-Invariant</a:t>
            </a:r>
            <a:r>
              <a:rPr lang="zh-CN" altLang="en-US" dirty="0"/>
              <a:t>即尺度不变性。</a:t>
            </a:r>
            <a:endParaRPr lang="en-US" altLang="zh-CN" dirty="0"/>
          </a:p>
          <a:p>
            <a:r>
              <a:rPr lang="zh-CN" altLang="en-US" dirty="0"/>
              <a:t>对特征点主方向的求取</a:t>
            </a:r>
            <a:r>
              <a:rPr lang="en-US" altLang="zh-CN" dirty="0"/>
              <a:t>,</a:t>
            </a:r>
            <a:r>
              <a:rPr lang="zh-CN" altLang="en-US" dirty="0"/>
              <a:t>使</a:t>
            </a:r>
            <a:r>
              <a:rPr lang="en-US" altLang="zh-CN" dirty="0"/>
              <a:t>SIFT</a:t>
            </a:r>
            <a:r>
              <a:rPr lang="zh-CN" altLang="en-US" dirty="0"/>
              <a:t>算法实现了旋转不变性</a:t>
            </a:r>
            <a:endParaRPr lang="en-US" altLang="zh-CN" dirty="0"/>
          </a:p>
          <a:p>
            <a:r>
              <a:rPr lang="zh-CN" altLang="en-US" dirty="0"/>
              <a:t>通过对特征点的筛选减小了光照、噪声以及边缘效应的影响，使特征点选取的鲁棒性增加</a:t>
            </a:r>
            <a:endParaRPr lang="en-US" altLang="zh-CN" dirty="0"/>
          </a:p>
          <a:p>
            <a:r>
              <a:rPr lang="zh-CN" altLang="en-US" dirty="0"/>
              <a:t>描述符的建立增强了算法抗噪声的能力，能够提高特征匹配的性能</a:t>
            </a:r>
          </a:p>
        </p:txBody>
      </p:sp>
      <p:sp>
        <p:nvSpPr>
          <p:cNvPr id="4" name="灯片编号占位符 3">
            <a:extLst>
              <a:ext uri="{FF2B5EF4-FFF2-40B4-BE49-F238E27FC236}">
                <a16:creationId xmlns:a16="http://schemas.microsoft.com/office/drawing/2014/main" id="{FC95B189-6F88-427C-95B8-8ECC48FE69B9}"/>
              </a:ext>
            </a:extLst>
          </p:cNvPr>
          <p:cNvSpPr>
            <a:spLocks noGrp="1"/>
          </p:cNvSpPr>
          <p:nvPr>
            <p:ph type="sldNum" sz="quarter" idx="12"/>
          </p:nvPr>
        </p:nvSpPr>
        <p:spPr/>
        <p:txBody>
          <a:bodyPr/>
          <a:lstStyle/>
          <a:p>
            <a:fld id="{519954A3-9DFD-4C44-94BA-B95130A3BA1C}" type="slidenum">
              <a:rPr lang="en-US" smtClean="0"/>
              <a:t>24</a:t>
            </a:fld>
            <a:endParaRPr lang="en-US" dirty="0"/>
          </a:p>
        </p:txBody>
      </p:sp>
    </p:spTree>
    <p:extLst>
      <p:ext uri="{BB962C8B-B14F-4D97-AF65-F5344CB8AC3E}">
        <p14:creationId xmlns:p14="http://schemas.microsoft.com/office/powerpoint/2010/main" val="404396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3DB4A-490B-4574-BC62-31639575852C}"/>
              </a:ext>
            </a:extLst>
          </p:cNvPr>
          <p:cNvSpPr>
            <a:spLocks noGrp="1"/>
          </p:cNvSpPr>
          <p:nvPr>
            <p:ph type="title"/>
          </p:nvPr>
        </p:nvSpPr>
        <p:spPr/>
        <p:txBody>
          <a:bodyPr/>
          <a:lstStyle/>
          <a:p>
            <a:r>
              <a:rPr lang="zh-CN" altLang="en-US" dirty="0"/>
              <a:t>算法流程</a:t>
            </a:r>
          </a:p>
        </p:txBody>
      </p:sp>
      <p:graphicFrame>
        <p:nvGraphicFramePr>
          <p:cNvPr id="5" name="内容占位符 4">
            <a:extLst>
              <a:ext uri="{FF2B5EF4-FFF2-40B4-BE49-F238E27FC236}">
                <a16:creationId xmlns:a16="http://schemas.microsoft.com/office/drawing/2014/main" id="{5DFDF8E7-FD33-4152-AAD6-73388E805468}"/>
              </a:ext>
            </a:extLst>
          </p:cNvPr>
          <p:cNvGraphicFramePr>
            <a:graphicFrameLocks noGrp="1"/>
          </p:cNvGraphicFramePr>
          <p:nvPr>
            <p:ph idx="1"/>
            <p:extLst>
              <p:ext uri="{D42A27DB-BD31-4B8C-83A1-F6EECF244321}">
                <p14:modId xmlns:p14="http://schemas.microsoft.com/office/powerpoint/2010/main" val="3313382299"/>
              </p:ext>
            </p:extLst>
          </p:nvPr>
        </p:nvGraphicFramePr>
        <p:xfrm>
          <a:off x="855417" y="1654561"/>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CB8D9B33-452B-483F-8C51-45333ABC9DDE}"/>
              </a:ext>
            </a:extLst>
          </p:cNvPr>
          <p:cNvSpPr>
            <a:spLocks noGrp="1"/>
          </p:cNvSpPr>
          <p:nvPr>
            <p:ph type="sldNum" sz="quarter" idx="12"/>
          </p:nvPr>
        </p:nvSpPr>
        <p:spPr/>
        <p:txBody>
          <a:bodyPr/>
          <a:lstStyle/>
          <a:p>
            <a:fld id="{519954A3-9DFD-4C44-94BA-B95130A3BA1C}" type="slidenum">
              <a:rPr lang="en-US" smtClean="0"/>
              <a:t>3</a:t>
            </a:fld>
            <a:endParaRPr lang="en-US" dirty="0"/>
          </a:p>
        </p:txBody>
      </p:sp>
    </p:spTree>
    <p:extLst>
      <p:ext uri="{BB962C8B-B14F-4D97-AF65-F5344CB8AC3E}">
        <p14:creationId xmlns:p14="http://schemas.microsoft.com/office/powerpoint/2010/main" val="43096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9C847-6594-4BF6-B673-3A620F45FD9D}"/>
              </a:ext>
            </a:extLst>
          </p:cNvPr>
          <p:cNvSpPr>
            <a:spLocks noGrp="1"/>
          </p:cNvSpPr>
          <p:nvPr>
            <p:ph type="title"/>
          </p:nvPr>
        </p:nvSpPr>
        <p:spPr/>
        <p:txBody>
          <a:bodyPr/>
          <a:lstStyle/>
          <a:p>
            <a:r>
              <a:rPr lang="zh-CN" altLang="en-US" dirty="0"/>
              <a:t>算法流程</a:t>
            </a:r>
          </a:p>
        </p:txBody>
      </p:sp>
      <p:sp>
        <p:nvSpPr>
          <p:cNvPr id="4" name="灯片编号占位符 3">
            <a:extLst>
              <a:ext uri="{FF2B5EF4-FFF2-40B4-BE49-F238E27FC236}">
                <a16:creationId xmlns:a16="http://schemas.microsoft.com/office/drawing/2014/main" id="{C3E26B3A-7887-483A-8459-E42E828661CC}"/>
              </a:ext>
            </a:extLst>
          </p:cNvPr>
          <p:cNvSpPr>
            <a:spLocks noGrp="1"/>
          </p:cNvSpPr>
          <p:nvPr>
            <p:ph type="sldNum" sz="quarter" idx="12"/>
          </p:nvPr>
        </p:nvSpPr>
        <p:spPr/>
        <p:txBody>
          <a:bodyPr/>
          <a:lstStyle/>
          <a:p>
            <a:fld id="{519954A3-9DFD-4C44-94BA-B95130A3BA1C}" type="slidenum">
              <a:rPr lang="en-US" smtClean="0"/>
              <a:t>4</a:t>
            </a:fld>
            <a:endParaRPr lang="en-US" dirty="0"/>
          </a:p>
        </p:txBody>
      </p:sp>
      <p:pic>
        <p:nvPicPr>
          <p:cNvPr id="14" name="内容占位符 13">
            <a:extLst>
              <a:ext uri="{FF2B5EF4-FFF2-40B4-BE49-F238E27FC236}">
                <a16:creationId xmlns:a16="http://schemas.microsoft.com/office/drawing/2014/main" id="{A62B0F03-1A0A-4525-B506-D4397EC39F2B}"/>
              </a:ext>
            </a:extLst>
          </p:cNvPr>
          <p:cNvPicPr>
            <a:picLocks noGrp="1" noChangeAspect="1"/>
          </p:cNvPicPr>
          <p:nvPr>
            <p:ph idx="1"/>
          </p:nvPr>
        </p:nvPicPr>
        <p:blipFill>
          <a:blip r:embed="rId2"/>
          <a:stretch>
            <a:fillRect/>
          </a:stretch>
        </p:blipFill>
        <p:spPr>
          <a:xfrm>
            <a:off x="541366" y="1670304"/>
            <a:ext cx="9004970" cy="3633216"/>
          </a:xfrm>
        </p:spPr>
      </p:pic>
    </p:spTree>
    <p:extLst>
      <p:ext uri="{BB962C8B-B14F-4D97-AF65-F5344CB8AC3E}">
        <p14:creationId xmlns:p14="http://schemas.microsoft.com/office/powerpoint/2010/main" val="124183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FC9D1-8F4E-4C41-8A26-CE0653FE3F13}"/>
              </a:ext>
            </a:extLst>
          </p:cNvPr>
          <p:cNvSpPr>
            <a:spLocks noGrp="1"/>
          </p:cNvSpPr>
          <p:nvPr>
            <p:ph type="title"/>
          </p:nvPr>
        </p:nvSpPr>
        <p:spPr/>
        <p:txBody>
          <a:bodyPr/>
          <a:lstStyle/>
          <a:p>
            <a:r>
              <a:rPr lang="zh-CN" altLang="en-US" dirty="0"/>
              <a:t>成员分工</a:t>
            </a:r>
          </a:p>
        </p:txBody>
      </p:sp>
      <p:sp>
        <p:nvSpPr>
          <p:cNvPr id="3" name="内容占位符 2">
            <a:extLst>
              <a:ext uri="{FF2B5EF4-FFF2-40B4-BE49-F238E27FC236}">
                <a16:creationId xmlns:a16="http://schemas.microsoft.com/office/drawing/2014/main" id="{47E7DE6B-7EEE-4824-9AAE-17BE377EA0A0}"/>
              </a:ext>
            </a:extLst>
          </p:cNvPr>
          <p:cNvSpPr>
            <a:spLocks noGrp="1"/>
          </p:cNvSpPr>
          <p:nvPr>
            <p:ph idx="1"/>
          </p:nvPr>
        </p:nvSpPr>
        <p:spPr/>
        <p:txBody>
          <a:bodyPr/>
          <a:lstStyle/>
          <a:p>
            <a:r>
              <a:rPr lang="en-US" altLang="zh-CN" dirty="0"/>
              <a:t>190785 </a:t>
            </a:r>
            <a:r>
              <a:rPr lang="zh-CN" altLang="en-US" dirty="0"/>
              <a:t>李克 高斯金字塔与</a:t>
            </a:r>
            <a:r>
              <a:rPr lang="en-US" altLang="zh-CN" dirty="0" err="1"/>
              <a:t>DoG</a:t>
            </a:r>
            <a:r>
              <a:rPr lang="zh-CN" altLang="en-US" dirty="0"/>
              <a:t>金字塔生成、图像拼接</a:t>
            </a:r>
          </a:p>
          <a:p>
            <a:r>
              <a:rPr lang="en-US" altLang="zh-CN" dirty="0"/>
              <a:t>190914 </a:t>
            </a:r>
            <a:r>
              <a:rPr lang="zh-CN" altLang="en-US" dirty="0"/>
              <a:t>方懿德 尺度空间极值点定位</a:t>
            </a:r>
          </a:p>
          <a:p>
            <a:r>
              <a:rPr lang="en-US" altLang="zh-CN" dirty="0"/>
              <a:t>190773 </a:t>
            </a:r>
            <a:r>
              <a:rPr lang="zh-CN" altLang="en-US" dirty="0"/>
              <a:t>徐恒 </a:t>
            </a:r>
            <a:r>
              <a:rPr lang="en-US" altLang="zh-CN" dirty="0"/>
              <a:t>Hessian</a:t>
            </a:r>
            <a:r>
              <a:rPr lang="zh-CN" altLang="en-US" dirty="0"/>
              <a:t>矩阵和特征点方向计算</a:t>
            </a:r>
          </a:p>
          <a:p>
            <a:r>
              <a:rPr lang="en-US" altLang="zh-CN" dirty="0"/>
              <a:t>190784 </a:t>
            </a:r>
            <a:r>
              <a:rPr lang="zh-CN" altLang="en-US" dirty="0"/>
              <a:t>杜静 特征点排序与冗余去除</a:t>
            </a:r>
          </a:p>
          <a:p>
            <a:r>
              <a:rPr lang="en-US" altLang="zh-CN" dirty="0"/>
              <a:t>190786 </a:t>
            </a:r>
            <a:r>
              <a:rPr lang="zh-CN" altLang="en-US" dirty="0"/>
              <a:t>孙世若 描述子生成</a:t>
            </a:r>
            <a:endParaRPr lang="en-US" altLang="zh-CN" dirty="0"/>
          </a:p>
          <a:p>
            <a:r>
              <a:rPr lang="en-US" altLang="zh-CN" dirty="0"/>
              <a:t>190788 </a:t>
            </a:r>
            <a:r>
              <a:rPr lang="zh-CN" altLang="en-US" dirty="0"/>
              <a:t>王天仪 特征点检测、图像匹配、</a:t>
            </a:r>
            <a:r>
              <a:rPr lang="en-US" altLang="zh-CN" dirty="0"/>
              <a:t>PPT</a:t>
            </a:r>
            <a:endParaRPr lang="zh-CN" altLang="en-US" dirty="0"/>
          </a:p>
        </p:txBody>
      </p:sp>
      <p:sp>
        <p:nvSpPr>
          <p:cNvPr id="4" name="灯片编号占位符 3">
            <a:extLst>
              <a:ext uri="{FF2B5EF4-FFF2-40B4-BE49-F238E27FC236}">
                <a16:creationId xmlns:a16="http://schemas.microsoft.com/office/drawing/2014/main" id="{5978A99F-86B5-41D7-B2CB-963111C13BFD}"/>
              </a:ext>
            </a:extLst>
          </p:cNvPr>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153857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E3F59-C86C-484F-830A-2C98E155495A}"/>
              </a:ext>
            </a:extLst>
          </p:cNvPr>
          <p:cNvSpPr>
            <a:spLocks noGrp="1"/>
          </p:cNvSpPr>
          <p:nvPr>
            <p:ph type="title"/>
          </p:nvPr>
        </p:nvSpPr>
        <p:spPr/>
        <p:txBody>
          <a:bodyPr/>
          <a:lstStyle/>
          <a:p>
            <a:r>
              <a:rPr lang="zh-CN" altLang="en-US" dirty="0"/>
              <a:t>构建尺度空间</a:t>
            </a:r>
          </a:p>
        </p:txBody>
      </p:sp>
      <p:graphicFrame>
        <p:nvGraphicFramePr>
          <p:cNvPr id="5" name="内容占位符 4">
            <a:extLst>
              <a:ext uri="{FF2B5EF4-FFF2-40B4-BE49-F238E27FC236}">
                <a16:creationId xmlns:a16="http://schemas.microsoft.com/office/drawing/2014/main" id="{6EFB5071-0432-4E47-8374-9940E6503B94}"/>
              </a:ext>
            </a:extLst>
          </p:cNvPr>
          <p:cNvGraphicFramePr>
            <a:graphicFrameLocks noGrp="1"/>
          </p:cNvGraphicFramePr>
          <p:nvPr>
            <p:ph idx="1"/>
            <p:extLst>
              <p:ext uri="{D42A27DB-BD31-4B8C-83A1-F6EECF244321}">
                <p14:modId xmlns:p14="http://schemas.microsoft.com/office/powerpoint/2010/main" val="416232124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7188AB2D-FA99-4D9E-8C0C-0DFD6D802BF6}"/>
              </a:ext>
            </a:extLst>
          </p:cNvPr>
          <p:cNvSpPr>
            <a:spLocks noGrp="1"/>
          </p:cNvSpPr>
          <p:nvPr>
            <p:ph type="sldNum" sz="quarter" idx="12"/>
          </p:nvPr>
        </p:nvSpPr>
        <p:spPr/>
        <p:txBody>
          <a:bodyPr/>
          <a:lstStyle/>
          <a:p>
            <a:fld id="{519954A3-9DFD-4C44-94BA-B95130A3BA1C}" type="slidenum">
              <a:rPr lang="en-US" smtClean="0"/>
              <a:t>6</a:t>
            </a:fld>
            <a:endParaRPr lang="en-US" dirty="0"/>
          </a:p>
        </p:txBody>
      </p:sp>
    </p:spTree>
    <p:extLst>
      <p:ext uri="{BB962C8B-B14F-4D97-AF65-F5344CB8AC3E}">
        <p14:creationId xmlns:p14="http://schemas.microsoft.com/office/powerpoint/2010/main" val="30732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BAF0F-C313-479B-9D15-D19F45A83432}"/>
              </a:ext>
            </a:extLst>
          </p:cNvPr>
          <p:cNvSpPr>
            <a:spLocks noGrp="1"/>
          </p:cNvSpPr>
          <p:nvPr>
            <p:ph type="title"/>
          </p:nvPr>
        </p:nvSpPr>
        <p:spPr/>
        <p:txBody>
          <a:bodyPr/>
          <a:lstStyle/>
          <a:p>
            <a:r>
              <a:rPr lang="zh-CN" altLang="en-US" dirty="0"/>
              <a:t>构建尺度空间</a:t>
            </a:r>
            <a:r>
              <a:rPr lang="en-US" altLang="zh-CN" dirty="0"/>
              <a:t>——</a:t>
            </a:r>
            <a:r>
              <a:rPr lang="zh-CN" altLang="en-US" dirty="0"/>
              <a:t>构建高斯金字塔</a:t>
            </a:r>
          </a:p>
        </p:txBody>
      </p:sp>
      <p:sp>
        <p:nvSpPr>
          <p:cNvPr id="3" name="内容占位符 2">
            <a:extLst>
              <a:ext uri="{FF2B5EF4-FFF2-40B4-BE49-F238E27FC236}">
                <a16:creationId xmlns:a16="http://schemas.microsoft.com/office/drawing/2014/main" id="{122EBFED-24C5-4A25-A74E-984635250B29}"/>
              </a:ext>
            </a:extLst>
          </p:cNvPr>
          <p:cNvSpPr>
            <a:spLocks noGrp="1"/>
          </p:cNvSpPr>
          <p:nvPr>
            <p:ph idx="1"/>
          </p:nvPr>
        </p:nvSpPr>
        <p:spPr/>
        <p:txBody>
          <a:bodyPr/>
          <a:lstStyle/>
          <a:p>
            <a:pPr>
              <a:lnSpc>
                <a:spcPct val="150000"/>
              </a:lnSpc>
            </a:pPr>
            <a:r>
              <a:rPr lang="zh-CN" altLang="en-US" dirty="0"/>
              <a:t>原图像为第一层，每层依次降采样得到共</a:t>
            </a:r>
            <a:r>
              <a:rPr lang="en-US" altLang="zh-CN" dirty="0"/>
              <a:t>n</a:t>
            </a:r>
            <a:r>
              <a:rPr lang="zh-CN" altLang="en-US" dirty="0"/>
              <a:t>层</a:t>
            </a:r>
            <a:r>
              <a:rPr lang="en-US" altLang="zh-CN" dirty="0"/>
              <a:t>n</a:t>
            </a:r>
            <a:r>
              <a:rPr lang="zh-CN" altLang="en-US" dirty="0"/>
              <a:t>张图像</a:t>
            </a:r>
            <a:endParaRPr lang="en-US" altLang="zh-CN" dirty="0"/>
          </a:p>
          <a:p>
            <a:pPr>
              <a:lnSpc>
                <a:spcPct val="150000"/>
              </a:lnSpc>
            </a:pPr>
            <a:r>
              <a:rPr lang="zh-CN" altLang="en-US" dirty="0"/>
              <a:t>利用每一层的图像获得多张高斯模糊图像，合称为一组</a:t>
            </a:r>
            <a:r>
              <a:rPr lang="en-US" altLang="zh-CN" dirty="0"/>
              <a:t>(Octave)</a:t>
            </a:r>
          </a:p>
          <a:p>
            <a:pPr>
              <a:lnSpc>
                <a:spcPct val="150000"/>
              </a:lnSpc>
            </a:pPr>
            <a:r>
              <a:rPr lang="el-GR" altLang="zh-CN" dirty="0">
                <a:latin typeface="Times New Roman" panose="02020603050405020304" pitchFamily="18" charset="0"/>
                <a:cs typeface="Times New Roman" panose="02020603050405020304" pitchFamily="18" charset="0"/>
              </a:rPr>
              <a:t>σ</a:t>
            </a:r>
            <a:r>
              <a:rPr lang="en-US" altLang="zh-CN" dirty="0">
                <a:latin typeface="Times New Roman" panose="02020603050405020304" pitchFamily="18" charset="0"/>
                <a:cs typeface="Times New Roman" panose="02020603050405020304" pitchFamily="18" charset="0"/>
              </a:rPr>
              <a:t> =</a:t>
            </a:r>
            <a:endParaRPr lang="en-US" altLang="zh-CN" dirty="0"/>
          </a:p>
          <a:p>
            <a:pPr>
              <a:lnSpc>
                <a:spcPct val="150000"/>
              </a:lnSpc>
            </a:pPr>
            <a:r>
              <a:rPr lang="zh-CN" altLang="en-US" dirty="0"/>
              <a:t>上一组图像的初始图像由前一组图像的倒数第三张图像缩放得到</a:t>
            </a:r>
            <a:endParaRPr lang="en-US" altLang="zh-CN" dirty="0"/>
          </a:p>
          <a:p>
            <a:pPr>
              <a:lnSpc>
                <a:spcPct val="150000"/>
              </a:lnSpc>
            </a:pPr>
            <a:r>
              <a:rPr lang="zh-CN" altLang="en-US" dirty="0"/>
              <a:t>若在每组中检测</a:t>
            </a:r>
            <a:r>
              <a:rPr lang="en-US" altLang="zh-CN" dirty="0"/>
              <a:t>S</a:t>
            </a:r>
            <a:r>
              <a:rPr lang="zh-CN" altLang="en-US" dirty="0"/>
              <a:t>个尺度的极值点，则后续的</a:t>
            </a:r>
            <a:r>
              <a:rPr lang="en-US" altLang="zh-CN" dirty="0" err="1"/>
              <a:t>DoG</a:t>
            </a:r>
            <a:r>
              <a:rPr lang="zh-CN" altLang="en-US" dirty="0"/>
              <a:t>金字塔每组需</a:t>
            </a:r>
            <a:r>
              <a:rPr lang="en-US" altLang="zh-CN" dirty="0"/>
              <a:t>S+2</a:t>
            </a:r>
            <a:r>
              <a:rPr lang="zh-CN" altLang="en-US" dirty="0"/>
              <a:t>层图像，则高斯金字塔</a:t>
            </a:r>
            <a:r>
              <a:rPr lang="zh-CN" altLang="en-US" dirty="0">
                <a:solidFill>
                  <a:schemeClr val="tx1"/>
                </a:solidFill>
              </a:rPr>
              <a:t>每组需</a:t>
            </a:r>
            <a:r>
              <a:rPr lang="en-US" altLang="zh-CN" dirty="0">
                <a:solidFill>
                  <a:schemeClr val="tx1"/>
                </a:solidFill>
              </a:rPr>
              <a:t>S+3</a:t>
            </a:r>
            <a:r>
              <a:rPr lang="zh-CN" altLang="en-US" dirty="0">
                <a:solidFill>
                  <a:schemeClr val="tx1"/>
                </a:solidFill>
              </a:rPr>
              <a:t>层图像</a:t>
            </a:r>
            <a:r>
              <a:rPr lang="zh-CN" altLang="en-US" dirty="0"/>
              <a:t>。</a:t>
            </a:r>
          </a:p>
          <a:p>
            <a:endParaRPr lang="zh-CN" altLang="en-US" dirty="0"/>
          </a:p>
        </p:txBody>
      </p:sp>
      <p:sp>
        <p:nvSpPr>
          <p:cNvPr id="4" name="灯片编号占位符 3">
            <a:extLst>
              <a:ext uri="{FF2B5EF4-FFF2-40B4-BE49-F238E27FC236}">
                <a16:creationId xmlns:a16="http://schemas.microsoft.com/office/drawing/2014/main" id="{32DB4E87-8CD9-4A77-B352-FDEC0E36D537}"/>
              </a:ext>
            </a:extLst>
          </p:cNvPr>
          <p:cNvSpPr>
            <a:spLocks noGrp="1"/>
          </p:cNvSpPr>
          <p:nvPr>
            <p:ph type="sldNum" sz="quarter" idx="12"/>
          </p:nvPr>
        </p:nvSpPr>
        <p:spPr/>
        <p:txBody>
          <a:bodyPr/>
          <a:lstStyle/>
          <a:p>
            <a:fld id="{519954A3-9DFD-4C44-94BA-B95130A3BA1C}" type="slidenum">
              <a:rPr lang="en-US" smtClean="0"/>
              <a:t>7</a:t>
            </a:fld>
            <a:endParaRPr lang="en-US" dirty="0"/>
          </a:p>
        </p:txBody>
      </p:sp>
      <p:pic>
        <p:nvPicPr>
          <p:cNvPr id="5" name="图片 4">
            <a:extLst>
              <a:ext uri="{FF2B5EF4-FFF2-40B4-BE49-F238E27FC236}">
                <a16:creationId xmlns:a16="http://schemas.microsoft.com/office/drawing/2014/main" id="{3174961E-BA43-4E62-8168-534F635EAC8C}"/>
              </a:ext>
            </a:extLst>
          </p:cNvPr>
          <p:cNvPicPr>
            <a:picLocks noChangeAspect="1"/>
          </p:cNvPicPr>
          <p:nvPr/>
        </p:nvPicPr>
        <p:blipFill>
          <a:blip r:embed="rId3"/>
          <a:stretch>
            <a:fillRect/>
          </a:stretch>
        </p:blipFill>
        <p:spPr>
          <a:xfrm>
            <a:off x="1459094" y="3154942"/>
            <a:ext cx="1820528" cy="548116"/>
          </a:xfrm>
          <a:prstGeom prst="rect">
            <a:avLst/>
          </a:prstGeom>
        </p:spPr>
      </p:pic>
    </p:spTree>
    <p:extLst>
      <p:ext uri="{BB962C8B-B14F-4D97-AF65-F5344CB8AC3E}">
        <p14:creationId xmlns:p14="http://schemas.microsoft.com/office/powerpoint/2010/main" val="225831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F6F56-4449-405F-9DEF-B139CE3A97F5}"/>
              </a:ext>
            </a:extLst>
          </p:cNvPr>
          <p:cNvSpPr>
            <a:spLocks noGrp="1"/>
          </p:cNvSpPr>
          <p:nvPr>
            <p:ph type="title"/>
          </p:nvPr>
        </p:nvSpPr>
        <p:spPr/>
        <p:txBody>
          <a:bodyPr/>
          <a:lstStyle/>
          <a:p>
            <a:r>
              <a:rPr lang="zh-CN" altLang="en-US" dirty="0"/>
              <a:t>构建尺度空间</a:t>
            </a:r>
            <a:r>
              <a:rPr lang="en-US" altLang="zh-CN" dirty="0"/>
              <a:t>——</a:t>
            </a:r>
            <a:r>
              <a:rPr lang="zh-CN" altLang="en-US" dirty="0"/>
              <a:t>构建高斯金字塔</a:t>
            </a:r>
          </a:p>
        </p:txBody>
      </p:sp>
      <p:sp>
        <p:nvSpPr>
          <p:cNvPr id="4" name="灯片编号占位符 3">
            <a:extLst>
              <a:ext uri="{FF2B5EF4-FFF2-40B4-BE49-F238E27FC236}">
                <a16:creationId xmlns:a16="http://schemas.microsoft.com/office/drawing/2014/main" id="{4F72282D-9987-4F9C-B884-8791BD95115D}"/>
              </a:ext>
            </a:extLst>
          </p:cNvPr>
          <p:cNvSpPr>
            <a:spLocks noGrp="1"/>
          </p:cNvSpPr>
          <p:nvPr>
            <p:ph type="sldNum" sz="quarter" idx="12"/>
          </p:nvPr>
        </p:nvSpPr>
        <p:spPr/>
        <p:txBody>
          <a:bodyPr/>
          <a:lstStyle/>
          <a:p>
            <a:fld id="{519954A3-9DFD-4C44-94BA-B95130A3BA1C}" type="slidenum">
              <a:rPr lang="en-US" smtClean="0"/>
              <a:t>8</a:t>
            </a:fld>
            <a:endParaRPr lang="en-US" dirty="0"/>
          </a:p>
        </p:txBody>
      </p:sp>
      <p:pic>
        <p:nvPicPr>
          <p:cNvPr id="7" name="图片 6">
            <a:extLst>
              <a:ext uri="{FF2B5EF4-FFF2-40B4-BE49-F238E27FC236}">
                <a16:creationId xmlns:a16="http://schemas.microsoft.com/office/drawing/2014/main" id="{4D361BDA-34F5-49CF-8667-DEC6DB4A8C2D}"/>
              </a:ext>
            </a:extLst>
          </p:cNvPr>
          <p:cNvPicPr>
            <a:picLocks noChangeAspect="1"/>
          </p:cNvPicPr>
          <p:nvPr/>
        </p:nvPicPr>
        <p:blipFill>
          <a:blip r:embed="rId3"/>
          <a:stretch>
            <a:fillRect/>
          </a:stretch>
        </p:blipFill>
        <p:spPr>
          <a:xfrm>
            <a:off x="688447" y="1865496"/>
            <a:ext cx="10027242" cy="3840360"/>
          </a:xfrm>
          <a:prstGeom prst="rect">
            <a:avLst/>
          </a:prstGeom>
        </p:spPr>
      </p:pic>
      <p:pic>
        <p:nvPicPr>
          <p:cNvPr id="5" name="内容占位符 4">
            <a:extLst>
              <a:ext uri="{FF2B5EF4-FFF2-40B4-BE49-F238E27FC236}">
                <a16:creationId xmlns:a16="http://schemas.microsoft.com/office/drawing/2014/main" id="{B15C02A0-C13A-4DE2-9F2D-2519421DD63F}"/>
              </a:ext>
            </a:extLst>
          </p:cNvPr>
          <p:cNvPicPr>
            <a:picLocks noGrp="1" noChangeAspect="1"/>
          </p:cNvPicPr>
          <p:nvPr>
            <p:ph idx="1"/>
          </p:nvPr>
        </p:nvPicPr>
        <p:blipFill>
          <a:blip r:embed="rId4"/>
          <a:stretch>
            <a:fillRect/>
          </a:stretch>
        </p:blipFill>
        <p:spPr>
          <a:xfrm>
            <a:off x="633154" y="1649279"/>
            <a:ext cx="6277971" cy="4574645"/>
          </a:xfrm>
          <a:prstGeom prst="rect">
            <a:avLst/>
          </a:prstGeom>
        </p:spPr>
      </p:pic>
    </p:spTree>
    <p:extLst>
      <p:ext uri="{BB962C8B-B14F-4D97-AF65-F5344CB8AC3E}">
        <p14:creationId xmlns:p14="http://schemas.microsoft.com/office/powerpoint/2010/main" val="42879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04323-D660-4B1B-8C7D-B7A3B5B9DD5D}"/>
              </a:ext>
            </a:extLst>
          </p:cNvPr>
          <p:cNvSpPr>
            <a:spLocks noGrp="1"/>
          </p:cNvSpPr>
          <p:nvPr>
            <p:ph type="title"/>
          </p:nvPr>
        </p:nvSpPr>
        <p:spPr/>
        <p:txBody>
          <a:bodyPr/>
          <a:lstStyle/>
          <a:p>
            <a:r>
              <a:rPr lang="zh-CN" altLang="en-US" dirty="0"/>
              <a:t>构建尺度空间</a:t>
            </a:r>
            <a:r>
              <a:rPr lang="en-US" altLang="zh-CN" dirty="0"/>
              <a:t>——</a:t>
            </a:r>
            <a:r>
              <a:rPr lang="zh-CN" altLang="en-US" dirty="0"/>
              <a:t>构建高斯差分金字塔</a:t>
            </a:r>
          </a:p>
        </p:txBody>
      </p:sp>
      <p:sp>
        <p:nvSpPr>
          <p:cNvPr id="3" name="内容占位符 2">
            <a:extLst>
              <a:ext uri="{FF2B5EF4-FFF2-40B4-BE49-F238E27FC236}">
                <a16:creationId xmlns:a16="http://schemas.microsoft.com/office/drawing/2014/main" id="{7031DCB6-4433-4730-8DEC-B87EF1A1BEE5}"/>
              </a:ext>
            </a:extLst>
          </p:cNvPr>
          <p:cNvSpPr>
            <a:spLocks noGrp="1"/>
          </p:cNvSpPr>
          <p:nvPr>
            <p:ph idx="1"/>
          </p:nvPr>
        </p:nvSpPr>
        <p:spPr>
          <a:xfrm>
            <a:off x="677334" y="2160589"/>
            <a:ext cx="3016842" cy="3880773"/>
          </a:xfrm>
        </p:spPr>
        <p:txBody>
          <a:bodyPr/>
          <a:lstStyle/>
          <a:p>
            <a:r>
              <a:rPr lang="zh-CN" altLang="en-US" dirty="0"/>
              <a:t>将高斯金字塔每一组相邻图像相减，得到与图像同尺度的差分矩阵</a:t>
            </a:r>
            <a:endParaRPr lang="en-US" altLang="zh-CN" dirty="0"/>
          </a:p>
          <a:p>
            <a:r>
              <a:rPr lang="zh-CN" altLang="en-US" dirty="0"/>
              <a:t>对图像相减得到的</a:t>
            </a:r>
            <a:r>
              <a:rPr lang="en-US" altLang="zh-CN" dirty="0"/>
              <a:t>float</a:t>
            </a:r>
            <a:r>
              <a:rPr lang="zh-CN" altLang="en-US" dirty="0"/>
              <a:t>类型的差分矩阵进行</a:t>
            </a:r>
            <a:r>
              <a:rPr lang="en-US" altLang="zh-CN" dirty="0"/>
              <a:t>clip</a:t>
            </a:r>
            <a:r>
              <a:rPr lang="zh-CN" altLang="en-US" dirty="0"/>
              <a:t>操作，将绝对值大于</a:t>
            </a:r>
            <a:r>
              <a:rPr lang="en-US" altLang="zh-CN" dirty="0"/>
              <a:t>1</a:t>
            </a:r>
            <a:r>
              <a:rPr lang="zh-CN" altLang="en-US" dirty="0"/>
              <a:t>的元素限制为</a:t>
            </a:r>
            <a:r>
              <a:rPr lang="en-US" altLang="zh-CN" dirty="0"/>
              <a:t>1</a:t>
            </a:r>
            <a:r>
              <a:rPr lang="zh-CN" altLang="en-US" dirty="0"/>
              <a:t>，从而使图像可视化</a:t>
            </a:r>
          </a:p>
          <a:p>
            <a:endParaRPr lang="zh-CN" altLang="en-US" dirty="0"/>
          </a:p>
        </p:txBody>
      </p:sp>
      <p:sp>
        <p:nvSpPr>
          <p:cNvPr id="4" name="灯片编号占位符 3">
            <a:extLst>
              <a:ext uri="{FF2B5EF4-FFF2-40B4-BE49-F238E27FC236}">
                <a16:creationId xmlns:a16="http://schemas.microsoft.com/office/drawing/2014/main" id="{A9419AA7-3E21-4A8B-B363-D26028791670}"/>
              </a:ext>
            </a:extLst>
          </p:cNvPr>
          <p:cNvSpPr>
            <a:spLocks noGrp="1"/>
          </p:cNvSpPr>
          <p:nvPr>
            <p:ph type="sldNum" sz="quarter" idx="12"/>
          </p:nvPr>
        </p:nvSpPr>
        <p:spPr/>
        <p:txBody>
          <a:bodyPr/>
          <a:lstStyle/>
          <a:p>
            <a:fld id="{519954A3-9DFD-4C44-94BA-B95130A3BA1C}" type="slidenum">
              <a:rPr lang="en-US" smtClean="0"/>
              <a:t>9</a:t>
            </a:fld>
            <a:endParaRPr lang="en-US" dirty="0"/>
          </a:p>
        </p:txBody>
      </p:sp>
      <p:pic>
        <p:nvPicPr>
          <p:cNvPr id="5" name="图片 4">
            <a:extLst>
              <a:ext uri="{FF2B5EF4-FFF2-40B4-BE49-F238E27FC236}">
                <a16:creationId xmlns:a16="http://schemas.microsoft.com/office/drawing/2014/main" id="{84760427-FB75-492D-8E5B-161B9612B42A}"/>
              </a:ext>
            </a:extLst>
          </p:cNvPr>
          <p:cNvPicPr>
            <a:picLocks noChangeAspect="1"/>
          </p:cNvPicPr>
          <p:nvPr/>
        </p:nvPicPr>
        <p:blipFill>
          <a:blip r:embed="rId2"/>
          <a:stretch>
            <a:fillRect/>
          </a:stretch>
        </p:blipFill>
        <p:spPr>
          <a:xfrm>
            <a:off x="4334694" y="1526638"/>
            <a:ext cx="5930970" cy="5148411"/>
          </a:xfrm>
          <a:prstGeom prst="rect">
            <a:avLst/>
          </a:prstGeom>
        </p:spPr>
      </p:pic>
    </p:spTree>
    <p:extLst>
      <p:ext uri="{BB962C8B-B14F-4D97-AF65-F5344CB8AC3E}">
        <p14:creationId xmlns:p14="http://schemas.microsoft.com/office/powerpoint/2010/main" val="504199062"/>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TM02900688[[fn=平面]]</Template>
  <TotalTime>1602</TotalTime>
  <Words>1708</Words>
  <Application>Microsoft Office PowerPoint</Application>
  <PresentationFormat>宽屏</PresentationFormat>
  <Paragraphs>147</Paragraphs>
  <Slides>24</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Arial</vt:lpstr>
      <vt:lpstr>Cambria Math</vt:lpstr>
      <vt:lpstr>Times New Roman</vt:lpstr>
      <vt:lpstr>Trebuchet MS</vt:lpstr>
      <vt:lpstr>Wingdings 3</vt:lpstr>
      <vt:lpstr>平面</vt:lpstr>
      <vt:lpstr>尺度不变特征变换</vt:lpstr>
      <vt:lpstr>PowerPoint 演示文稿</vt:lpstr>
      <vt:lpstr>算法流程</vt:lpstr>
      <vt:lpstr>算法流程</vt:lpstr>
      <vt:lpstr>成员分工</vt:lpstr>
      <vt:lpstr>构建尺度空间</vt:lpstr>
      <vt:lpstr>构建尺度空间——构建高斯金字塔</vt:lpstr>
      <vt:lpstr>构建尺度空间——构建高斯金字塔</vt:lpstr>
      <vt:lpstr>构建尺度空间——构建高斯差分金字塔</vt:lpstr>
      <vt:lpstr>寻找关键点</vt:lpstr>
      <vt:lpstr>寻找关键点——检测局部极值</vt:lpstr>
      <vt:lpstr>寻找关键点——确定关键点位置和尺度</vt:lpstr>
      <vt:lpstr>寻找关键点——确定关键点位置和尺度</vt:lpstr>
      <vt:lpstr>寻找关键点——计算关键点方向 </vt:lpstr>
      <vt:lpstr>寻找关键点——排序并删除重复特征点</vt:lpstr>
      <vt:lpstr>建立特征描述符</vt:lpstr>
      <vt:lpstr>建立特征描述符——获取特征点邻域</vt:lpstr>
      <vt:lpstr>建立特征描述符——生成子区域梯度直方图</vt:lpstr>
      <vt:lpstr>建立特征描述符——生成子区域梯度直方图</vt:lpstr>
      <vt:lpstr>建立特征描述符——输出标准特征描述向量</vt:lpstr>
      <vt:lpstr>效果展示——特征点检测</vt:lpstr>
      <vt:lpstr>效果展示——图片匹配</vt:lpstr>
      <vt:lpstr>效果展示——图片拼接</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Numpy练习题</dc:title>
  <dc:creator>上村 甜</dc:creator>
  <cp:lastModifiedBy>上村 甜</cp:lastModifiedBy>
  <cp:revision>80</cp:revision>
  <dcterms:created xsi:type="dcterms:W3CDTF">2020-03-11T01:23:18Z</dcterms:created>
  <dcterms:modified xsi:type="dcterms:W3CDTF">2020-04-02T07:28:33Z</dcterms:modified>
</cp:coreProperties>
</file>